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3"/>
  </p:handoutMasterIdLst>
  <p:sldIdLst>
    <p:sldId id="375" r:id="rId2"/>
    <p:sldId id="521" r:id="rId3"/>
    <p:sldId id="522" r:id="rId4"/>
    <p:sldId id="523" r:id="rId5"/>
    <p:sldId id="524" r:id="rId6"/>
    <p:sldId id="525" r:id="rId7"/>
    <p:sldId id="526"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539" r:id="rId21"/>
    <p:sldId id="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159F5-E089-4CEC-AC67-D0844431A341}" v="125" dt="2022-09-19T14:25:29.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AAF159F5-E089-4CEC-AC67-D0844431A341}"/>
    <pc:docChg chg="undo redo custSel addSld delSld modSld sldOrd">
      <pc:chgData name="אלכס גורבצ'וב" userId="8459a7c7-b354-45d8-a56f-77640536e27f" providerId="ADAL" clId="{AAF159F5-E089-4CEC-AC67-D0844431A341}" dt="2022-09-19T14:28:00.904" v="1479" actId="313"/>
      <pc:docMkLst>
        <pc:docMk/>
      </pc:docMkLst>
      <pc:sldChg chg="modSp mod">
        <pc:chgData name="אלכס גורבצ'וב" userId="8459a7c7-b354-45d8-a56f-77640536e27f" providerId="ADAL" clId="{AAF159F5-E089-4CEC-AC67-D0844431A341}" dt="2022-09-19T13:08:43.621" v="312" actId="20577"/>
        <pc:sldMkLst>
          <pc:docMk/>
          <pc:sldMk cId="3051466074" sldId="521"/>
        </pc:sldMkLst>
        <pc:spChg chg="mod">
          <ac:chgData name="אלכס גורבצ'וב" userId="8459a7c7-b354-45d8-a56f-77640536e27f" providerId="ADAL" clId="{AAF159F5-E089-4CEC-AC67-D0844431A341}" dt="2022-09-19T12:26:21.897" v="4" actId="20577"/>
          <ac:spMkLst>
            <pc:docMk/>
            <pc:sldMk cId="3051466074" sldId="521"/>
            <ac:spMk id="3" creationId="{12B178B4-CDED-454C-BED2-2E2B10ADA703}"/>
          </ac:spMkLst>
        </pc:spChg>
        <pc:spChg chg="mod">
          <ac:chgData name="אלכס גורבצ'וב" userId="8459a7c7-b354-45d8-a56f-77640536e27f" providerId="ADAL" clId="{AAF159F5-E089-4CEC-AC67-D0844431A341}" dt="2022-09-19T13:08:43.621" v="312" actId="20577"/>
          <ac:spMkLst>
            <pc:docMk/>
            <pc:sldMk cId="3051466074" sldId="521"/>
            <ac:spMk id="9" creationId="{0AD16726-3C21-C04F-83A6-F10CC5F0A22E}"/>
          </ac:spMkLst>
        </pc:spChg>
        <pc:picChg chg="mod">
          <ac:chgData name="אלכס גורבצ'וב" userId="8459a7c7-b354-45d8-a56f-77640536e27f" providerId="ADAL" clId="{AAF159F5-E089-4CEC-AC67-D0844431A341}" dt="2022-09-19T12:39:41.330" v="36" actId="1076"/>
          <ac:picMkLst>
            <pc:docMk/>
            <pc:sldMk cId="3051466074" sldId="521"/>
            <ac:picMk id="4" creationId="{9C1AEE87-FD50-573B-848B-145BCEF22F55}"/>
          </ac:picMkLst>
        </pc:picChg>
      </pc:sldChg>
      <pc:sldChg chg="addSp modSp add mod">
        <pc:chgData name="אלכס גורבצ'וב" userId="8459a7c7-b354-45d8-a56f-77640536e27f" providerId="ADAL" clId="{AAF159F5-E089-4CEC-AC67-D0844431A341}" dt="2022-09-19T13:08:49.339" v="314" actId="20577"/>
        <pc:sldMkLst>
          <pc:docMk/>
          <pc:sldMk cId="2364118645" sldId="522"/>
        </pc:sldMkLst>
        <pc:spChg chg="add mod">
          <ac:chgData name="אלכס גורבצ'וב" userId="8459a7c7-b354-45d8-a56f-77640536e27f" providerId="ADAL" clId="{AAF159F5-E089-4CEC-AC67-D0844431A341}" dt="2022-09-19T12:49:26.856" v="159" actId="1076"/>
          <ac:spMkLst>
            <pc:docMk/>
            <pc:sldMk cId="2364118645" sldId="522"/>
            <ac:spMk id="5" creationId="{E3686AC7-901D-5CE5-E32D-FD25A217AA6C}"/>
          </ac:spMkLst>
        </pc:spChg>
        <pc:spChg chg="mod">
          <ac:chgData name="אלכס גורבצ'וב" userId="8459a7c7-b354-45d8-a56f-77640536e27f" providerId="ADAL" clId="{AAF159F5-E089-4CEC-AC67-D0844431A341}" dt="2022-09-19T13:08:49.339" v="314" actId="20577"/>
          <ac:spMkLst>
            <pc:docMk/>
            <pc:sldMk cId="2364118645" sldId="522"/>
            <ac:spMk id="9" creationId="{0AD16726-3C21-C04F-83A6-F10CC5F0A22E}"/>
          </ac:spMkLst>
        </pc:spChg>
        <pc:picChg chg="mod">
          <ac:chgData name="אלכס גורבצ'וב" userId="8459a7c7-b354-45d8-a56f-77640536e27f" providerId="ADAL" clId="{AAF159F5-E089-4CEC-AC67-D0844431A341}" dt="2022-09-19T12:47:47.113" v="146" actId="1076"/>
          <ac:picMkLst>
            <pc:docMk/>
            <pc:sldMk cId="2364118645" sldId="522"/>
            <ac:picMk id="4" creationId="{9C1AEE87-FD50-573B-848B-145BCEF22F55}"/>
          </ac:picMkLst>
        </pc:picChg>
      </pc:sldChg>
      <pc:sldChg chg="del">
        <pc:chgData name="אלכס גורבצ'וב" userId="8459a7c7-b354-45d8-a56f-77640536e27f" providerId="ADAL" clId="{AAF159F5-E089-4CEC-AC67-D0844431A341}" dt="2022-09-19T12:26:27.379" v="5" actId="47"/>
        <pc:sldMkLst>
          <pc:docMk/>
          <pc:sldMk cId="3403092877" sldId="522"/>
        </pc:sldMkLst>
      </pc:sldChg>
      <pc:sldChg chg="addSp delSp modSp add mod ord">
        <pc:chgData name="אלכס גורבצ'וב" userId="8459a7c7-b354-45d8-a56f-77640536e27f" providerId="ADAL" clId="{AAF159F5-E089-4CEC-AC67-D0844431A341}" dt="2022-09-19T13:07:55.878" v="298" actId="1076"/>
        <pc:sldMkLst>
          <pc:docMk/>
          <pc:sldMk cId="4090075322" sldId="523"/>
        </pc:sldMkLst>
        <pc:spChg chg="mod">
          <ac:chgData name="אלכס גורבצ'וב" userId="8459a7c7-b354-45d8-a56f-77640536e27f" providerId="ADAL" clId="{AAF159F5-E089-4CEC-AC67-D0844431A341}" dt="2022-09-19T12:52:42.898" v="167" actId="6549"/>
          <ac:spMkLst>
            <pc:docMk/>
            <pc:sldMk cId="4090075322" sldId="523"/>
            <ac:spMk id="9" creationId="{0AD16726-3C21-C04F-83A6-F10CC5F0A22E}"/>
          </ac:spMkLst>
        </pc:spChg>
        <pc:graphicFrameChg chg="add mod modGraphic">
          <ac:chgData name="אלכס גורבצ'וב" userId="8459a7c7-b354-45d8-a56f-77640536e27f" providerId="ADAL" clId="{AAF159F5-E089-4CEC-AC67-D0844431A341}" dt="2022-09-19T13:07:55.878" v="298" actId="1076"/>
          <ac:graphicFrameMkLst>
            <pc:docMk/>
            <pc:sldMk cId="4090075322" sldId="523"/>
            <ac:graphicFrameMk id="2" creationId="{FBDBD872-B275-6D3A-BE18-5981894ABD85}"/>
          </ac:graphicFrameMkLst>
        </pc:graphicFrameChg>
        <pc:picChg chg="del">
          <ac:chgData name="אלכס גורבצ'וב" userId="8459a7c7-b354-45d8-a56f-77640536e27f" providerId="ADAL" clId="{AAF159F5-E089-4CEC-AC67-D0844431A341}" dt="2022-09-19T12:52:45.201" v="168" actId="478"/>
          <ac:picMkLst>
            <pc:docMk/>
            <pc:sldMk cId="4090075322" sldId="523"/>
            <ac:picMk id="4" creationId="{9C1AEE87-FD50-573B-848B-145BCEF22F55}"/>
          </ac:picMkLst>
        </pc:picChg>
      </pc:sldChg>
      <pc:sldChg chg="addSp delSp modSp add mod">
        <pc:chgData name="אלכס גורבצ'וב" userId="8459a7c7-b354-45d8-a56f-77640536e27f" providerId="ADAL" clId="{AAF159F5-E089-4CEC-AC67-D0844431A341}" dt="2022-09-19T13:22:27.757" v="469" actId="1076"/>
        <pc:sldMkLst>
          <pc:docMk/>
          <pc:sldMk cId="1768750252" sldId="524"/>
        </pc:sldMkLst>
        <pc:spChg chg="mod">
          <ac:chgData name="אלכס גורבצ'וב" userId="8459a7c7-b354-45d8-a56f-77640536e27f" providerId="ADAL" clId="{AAF159F5-E089-4CEC-AC67-D0844431A341}" dt="2022-09-19T13:11:32.515" v="369" actId="12"/>
          <ac:spMkLst>
            <pc:docMk/>
            <pc:sldMk cId="1768750252" sldId="524"/>
            <ac:spMk id="9" creationId="{0AD16726-3C21-C04F-83A6-F10CC5F0A22E}"/>
          </ac:spMkLst>
        </pc:spChg>
        <pc:picChg chg="del mod">
          <ac:chgData name="אלכס גורבצ'וב" userId="8459a7c7-b354-45d8-a56f-77640536e27f" providerId="ADAL" clId="{AAF159F5-E089-4CEC-AC67-D0844431A341}" dt="2022-09-19T13:22:08.807" v="466" actId="478"/>
          <ac:picMkLst>
            <pc:docMk/>
            <pc:sldMk cId="1768750252" sldId="524"/>
            <ac:picMk id="4" creationId="{9C1AEE87-FD50-573B-848B-145BCEF22F55}"/>
          </ac:picMkLst>
        </pc:picChg>
        <pc:picChg chg="add mod">
          <ac:chgData name="אלכס גורבצ'וב" userId="8459a7c7-b354-45d8-a56f-77640536e27f" providerId="ADAL" clId="{AAF159F5-E089-4CEC-AC67-D0844431A341}" dt="2022-09-19T13:22:27.757" v="469" actId="1076"/>
          <ac:picMkLst>
            <pc:docMk/>
            <pc:sldMk cId="1768750252" sldId="524"/>
            <ac:picMk id="1026" creationId="{277090CD-E429-5FAB-C1DE-D6A777D4E775}"/>
          </ac:picMkLst>
        </pc:picChg>
      </pc:sldChg>
      <pc:sldChg chg="addSp modSp add mod">
        <pc:chgData name="אלכס גורבצ'וב" userId="8459a7c7-b354-45d8-a56f-77640536e27f" providerId="ADAL" clId="{AAF159F5-E089-4CEC-AC67-D0844431A341}" dt="2022-09-19T14:01:46.433" v="1043" actId="1076"/>
        <pc:sldMkLst>
          <pc:docMk/>
          <pc:sldMk cId="836788604" sldId="525"/>
        </pc:sldMkLst>
        <pc:spChg chg="add mod">
          <ac:chgData name="אלכס גורבצ'וב" userId="8459a7c7-b354-45d8-a56f-77640536e27f" providerId="ADAL" clId="{AAF159F5-E089-4CEC-AC67-D0844431A341}" dt="2022-09-19T13:25:23.591" v="478" actId="404"/>
          <ac:spMkLst>
            <pc:docMk/>
            <pc:sldMk cId="836788604" sldId="525"/>
            <ac:spMk id="5" creationId="{61BE9EA2-79D7-5DE1-685B-28D6EE4B4226}"/>
          </ac:spMkLst>
        </pc:spChg>
        <pc:spChg chg="mod">
          <ac:chgData name="אלכס גורבצ'וב" userId="8459a7c7-b354-45d8-a56f-77640536e27f" providerId="ADAL" clId="{AAF159F5-E089-4CEC-AC67-D0844431A341}" dt="2022-09-19T13:21:16.070" v="465" actId="6549"/>
          <ac:spMkLst>
            <pc:docMk/>
            <pc:sldMk cId="836788604" sldId="525"/>
            <ac:spMk id="9" creationId="{0AD16726-3C21-C04F-83A6-F10CC5F0A22E}"/>
          </ac:spMkLst>
        </pc:spChg>
        <pc:picChg chg="mod">
          <ac:chgData name="אלכס גורבצ'וב" userId="8459a7c7-b354-45d8-a56f-77640536e27f" providerId="ADAL" clId="{AAF159F5-E089-4CEC-AC67-D0844431A341}" dt="2022-09-19T14:01:46.433" v="1043" actId="1076"/>
          <ac:picMkLst>
            <pc:docMk/>
            <pc:sldMk cId="836788604" sldId="525"/>
            <ac:picMk id="4" creationId="{9C1AEE87-FD50-573B-848B-145BCEF22F55}"/>
          </ac:picMkLst>
        </pc:picChg>
      </pc:sldChg>
      <pc:sldChg chg="delSp modSp add mod">
        <pc:chgData name="אלכס גורבצ'וב" userId="8459a7c7-b354-45d8-a56f-77640536e27f" providerId="ADAL" clId="{AAF159F5-E089-4CEC-AC67-D0844431A341}" dt="2022-09-19T13:31:51.981" v="556" actId="1076"/>
        <pc:sldMkLst>
          <pc:docMk/>
          <pc:sldMk cId="3145660112" sldId="526"/>
        </pc:sldMkLst>
        <pc:spChg chg="del">
          <ac:chgData name="אלכס גורבצ'וב" userId="8459a7c7-b354-45d8-a56f-77640536e27f" providerId="ADAL" clId="{AAF159F5-E089-4CEC-AC67-D0844431A341}" dt="2022-09-19T13:28:33.581" v="486" actId="478"/>
          <ac:spMkLst>
            <pc:docMk/>
            <pc:sldMk cId="3145660112" sldId="526"/>
            <ac:spMk id="5" creationId="{61BE9EA2-79D7-5DE1-685B-28D6EE4B4226}"/>
          </ac:spMkLst>
        </pc:spChg>
        <pc:spChg chg="mod">
          <ac:chgData name="אלכס גורבצ'וב" userId="8459a7c7-b354-45d8-a56f-77640536e27f" providerId="ADAL" clId="{AAF159F5-E089-4CEC-AC67-D0844431A341}" dt="2022-09-19T13:30:15.454" v="549" actId="20577"/>
          <ac:spMkLst>
            <pc:docMk/>
            <pc:sldMk cId="3145660112" sldId="526"/>
            <ac:spMk id="9" creationId="{0AD16726-3C21-C04F-83A6-F10CC5F0A22E}"/>
          </ac:spMkLst>
        </pc:spChg>
        <pc:picChg chg="mod">
          <ac:chgData name="אלכס גורבצ'וב" userId="8459a7c7-b354-45d8-a56f-77640536e27f" providerId="ADAL" clId="{AAF159F5-E089-4CEC-AC67-D0844431A341}" dt="2022-09-19T13:31:51.981" v="556" actId="1076"/>
          <ac:picMkLst>
            <pc:docMk/>
            <pc:sldMk cId="3145660112" sldId="526"/>
            <ac:picMk id="4" creationId="{9C1AEE87-FD50-573B-848B-145BCEF22F55}"/>
          </ac:picMkLst>
        </pc:picChg>
      </pc:sldChg>
      <pc:sldChg chg="modSp add mod">
        <pc:chgData name="אלכס גורבצ'וב" userId="8459a7c7-b354-45d8-a56f-77640536e27f" providerId="ADAL" clId="{AAF159F5-E089-4CEC-AC67-D0844431A341}" dt="2022-09-19T13:39:17.880" v="711" actId="14826"/>
        <pc:sldMkLst>
          <pc:docMk/>
          <pc:sldMk cId="3354342788" sldId="527"/>
        </pc:sldMkLst>
        <pc:spChg chg="mod">
          <ac:chgData name="אלכס גורבצ'וב" userId="8459a7c7-b354-45d8-a56f-77640536e27f" providerId="ADAL" clId="{AAF159F5-E089-4CEC-AC67-D0844431A341}" dt="2022-09-19T13:35:02.607" v="710" actId="20577"/>
          <ac:spMkLst>
            <pc:docMk/>
            <pc:sldMk cId="3354342788" sldId="527"/>
            <ac:spMk id="9" creationId="{0AD16726-3C21-C04F-83A6-F10CC5F0A22E}"/>
          </ac:spMkLst>
        </pc:spChg>
        <pc:picChg chg="mod">
          <ac:chgData name="אלכס גורבצ'וב" userId="8459a7c7-b354-45d8-a56f-77640536e27f" providerId="ADAL" clId="{AAF159F5-E089-4CEC-AC67-D0844431A341}" dt="2022-09-19T13:39:17.880" v="711" actId="14826"/>
          <ac:picMkLst>
            <pc:docMk/>
            <pc:sldMk cId="3354342788" sldId="527"/>
            <ac:picMk id="4" creationId="{9C1AEE87-FD50-573B-848B-145BCEF22F55}"/>
          </ac:picMkLst>
        </pc:picChg>
      </pc:sldChg>
      <pc:sldChg chg="modSp add mod">
        <pc:chgData name="אלכס גורבצ'וב" userId="8459a7c7-b354-45d8-a56f-77640536e27f" providerId="ADAL" clId="{AAF159F5-E089-4CEC-AC67-D0844431A341}" dt="2022-09-19T13:44:08.204" v="756" actId="1076"/>
        <pc:sldMkLst>
          <pc:docMk/>
          <pc:sldMk cId="1611254620" sldId="528"/>
        </pc:sldMkLst>
        <pc:spChg chg="mod">
          <ac:chgData name="אלכס גורבצ'וב" userId="8459a7c7-b354-45d8-a56f-77640536e27f" providerId="ADAL" clId="{AAF159F5-E089-4CEC-AC67-D0844431A341}" dt="2022-09-19T13:41:55.650" v="753" actId="6549"/>
          <ac:spMkLst>
            <pc:docMk/>
            <pc:sldMk cId="1611254620" sldId="528"/>
            <ac:spMk id="9" creationId="{0AD16726-3C21-C04F-83A6-F10CC5F0A22E}"/>
          </ac:spMkLst>
        </pc:spChg>
        <pc:picChg chg="mod">
          <ac:chgData name="אלכס גורבצ'וב" userId="8459a7c7-b354-45d8-a56f-77640536e27f" providerId="ADAL" clId="{AAF159F5-E089-4CEC-AC67-D0844431A341}" dt="2022-09-19T13:44:08.204" v="756" actId="1076"/>
          <ac:picMkLst>
            <pc:docMk/>
            <pc:sldMk cId="1611254620" sldId="528"/>
            <ac:picMk id="4" creationId="{9C1AEE87-FD50-573B-848B-145BCEF22F55}"/>
          </ac:picMkLst>
        </pc:picChg>
      </pc:sldChg>
      <pc:sldChg chg="addSp delSp modSp add mod ord">
        <pc:chgData name="אלכס גורבצ'וב" userId="8459a7c7-b354-45d8-a56f-77640536e27f" providerId="ADAL" clId="{AAF159F5-E089-4CEC-AC67-D0844431A341}" dt="2022-09-19T14:01:53.428" v="1045"/>
        <pc:sldMkLst>
          <pc:docMk/>
          <pc:sldMk cId="2717738145" sldId="529"/>
        </pc:sldMkLst>
        <pc:spChg chg="del">
          <ac:chgData name="אלכס גורבצ'וב" userId="8459a7c7-b354-45d8-a56f-77640536e27f" providerId="ADAL" clId="{AAF159F5-E089-4CEC-AC67-D0844431A341}" dt="2022-09-19T13:45:56.349" v="760" actId="478"/>
          <ac:spMkLst>
            <pc:docMk/>
            <pc:sldMk cId="2717738145" sldId="529"/>
            <ac:spMk id="5" creationId="{61BE9EA2-79D7-5DE1-685B-28D6EE4B4226}"/>
          </ac:spMkLst>
        </pc:spChg>
        <pc:spChg chg="mod">
          <ac:chgData name="אלכס גורבצ'וב" userId="8459a7c7-b354-45d8-a56f-77640536e27f" providerId="ADAL" clId="{AAF159F5-E089-4CEC-AC67-D0844431A341}" dt="2022-09-19T13:53:53.498" v="924" actId="114"/>
          <ac:spMkLst>
            <pc:docMk/>
            <pc:sldMk cId="2717738145" sldId="529"/>
            <ac:spMk id="9" creationId="{0AD16726-3C21-C04F-83A6-F10CC5F0A22E}"/>
          </ac:spMkLst>
        </pc:spChg>
        <pc:picChg chg="add mod">
          <ac:chgData name="אלכס גורבצ'וב" userId="8459a7c7-b354-45d8-a56f-77640536e27f" providerId="ADAL" clId="{AAF159F5-E089-4CEC-AC67-D0844431A341}" dt="2022-09-19T14:01:53.428" v="1045"/>
          <ac:picMkLst>
            <pc:docMk/>
            <pc:sldMk cId="2717738145" sldId="529"/>
            <ac:picMk id="2" creationId="{56DB3F08-B098-8806-CA52-AA03B8A94EE1}"/>
          </ac:picMkLst>
        </pc:picChg>
        <pc:picChg chg="del">
          <ac:chgData name="אלכס גורבצ'וב" userId="8459a7c7-b354-45d8-a56f-77640536e27f" providerId="ADAL" clId="{AAF159F5-E089-4CEC-AC67-D0844431A341}" dt="2022-09-19T14:01:53.140" v="1044" actId="478"/>
          <ac:picMkLst>
            <pc:docMk/>
            <pc:sldMk cId="2717738145" sldId="529"/>
            <ac:picMk id="4" creationId="{9C1AEE87-FD50-573B-848B-145BCEF22F55}"/>
          </ac:picMkLst>
        </pc:picChg>
      </pc:sldChg>
      <pc:sldChg chg="addSp delSp modSp add mod">
        <pc:chgData name="אלכס גורבצ'וב" userId="8459a7c7-b354-45d8-a56f-77640536e27f" providerId="ADAL" clId="{AAF159F5-E089-4CEC-AC67-D0844431A341}" dt="2022-09-19T14:06:35.172" v="1113" actId="6549"/>
        <pc:sldMkLst>
          <pc:docMk/>
          <pc:sldMk cId="2071427198" sldId="530"/>
        </pc:sldMkLst>
        <pc:spChg chg="mod">
          <ac:chgData name="אלכס גורבצ'וב" userId="8459a7c7-b354-45d8-a56f-77640536e27f" providerId="ADAL" clId="{AAF159F5-E089-4CEC-AC67-D0844431A341}" dt="2022-09-19T14:06:35.172" v="1113" actId="6549"/>
          <ac:spMkLst>
            <pc:docMk/>
            <pc:sldMk cId="2071427198" sldId="530"/>
            <ac:spMk id="9" creationId="{0AD16726-3C21-C04F-83A6-F10CC5F0A22E}"/>
          </ac:spMkLst>
        </pc:spChg>
        <pc:picChg chg="add mod">
          <ac:chgData name="אלכס גורבצ'וב" userId="8459a7c7-b354-45d8-a56f-77640536e27f" providerId="ADAL" clId="{AAF159F5-E089-4CEC-AC67-D0844431A341}" dt="2022-09-19T14:01:57.875" v="1047"/>
          <ac:picMkLst>
            <pc:docMk/>
            <pc:sldMk cId="2071427198" sldId="530"/>
            <ac:picMk id="2" creationId="{9C4C0250-8B95-97EE-57E7-D6CFC5A51900}"/>
          </ac:picMkLst>
        </pc:picChg>
        <pc:picChg chg="del">
          <ac:chgData name="אלכס גורבצ'וב" userId="8459a7c7-b354-45d8-a56f-77640536e27f" providerId="ADAL" clId="{AAF159F5-E089-4CEC-AC67-D0844431A341}" dt="2022-09-19T14:01:57.241" v="1046" actId="478"/>
          <ac:picMkLst>
            <pc:docMk/>
            <pc:sldMk cId="2071427198" sldId="530"/>
            <ac:picMk id="4" creationId="{9C1AEE87-FD50-573B-848B-145BCEF22F55}"/>
          </ac:picMkLst>
        </pc:picChg>
      </pc:sldChg>
      <pc:sldChg chg="modSp add mod">
        <pc:chgData name="אלכס גורבצ'וב" userId="8459a7c7-b354-45d8-a56f-77640536e27f" providerId="ADAL" clId="{AAF159F5-E089-4CEC-AC67-D0844431A341}" dt="2022-09-19T14:08:21.285" v="1164" actId="20577"/>
        <pc:sldMkLst>
          <pc:docMk/>
          <pc:sldMk cId="3120052978" sldId="531"/>
        </pc:sldMkLst>
        <pc:spChg chg="mod">
          <ac:chgData name="אלכס גורבצ'וב" userId="8459a7c7-b354-45d8-a56f-77640536e27f" providerId="ADAL" clId="{AAF159F5-E089-4CEC-AC67-D0844431A341}" dt="2022-09-19T14:08:21.285" v="1164" actId="20577"/>
          <ac:spMkLst>
            <pc:docMk/>
            <pc:sldMk cId="3120052978" sldId="531"/>
            <ac:spMk id="9" creationId="{0AD16726-3C21-C04F-83A6-F10CC5F0A22E}"/>
          </ac:spMkLst>
        </pc:spChg>
      </pc:sldChg>
      <pc:sldChg chg="modSp add mod">
        <pc:chgData name="אלכס גורבצ'וב" userId="8459a7c7-b354-45d8-a56f-77640536e27f" providerId="ADAL" clId="{AAF159F5-E089-4CEC-AC67-D0844431A341}" dt="2022-09-19T14:11:53.482" v="1212" actId="403"/>
        <pc:sldMkLst>
          <pc:docMk/>
          <pc:sldMk cId="1792928092" sldId="532"/>
        </pc:sldMkLst>
        <pc:spChg chg="mod">
          <ac:chgData name="אלכס גורבצ'וב" userId="8459a7c7-b354-45d8-a56f-77640536e27f" providerId="ADAL" clId="{AAF159F5-E089-4CEC-AC67-D0844431A341}" dt="2022-09-19T14:11:53.482" v="1212" actId="403"/>
          <ac:spMkLst>
            <pc:docMk/>
            <pc:sldMk cId="1792928092" sldId="532"/>
            <ac:spMk id="9" creationId="{0AD16726-3C21-C04F-83A6-F10CC5F0A22E}"/>
          </ac:spMkLst>
        </pc:spChg>
      </pc:sldChg>
      <pc:sldChg chg="modSp add mod">
        <pc:chgData name="אלכס גורבצ'וב" userId="8459a7c7-b354-45d8-a56f-77640536e27f" providerId="ADAL" clId="{AAF159F5-E089-4CEC-AC67-D0844431A341}" dt="2022-09-19T14:16:15.450" v="1293" actId="404"/>
        <pc:sldMkLst>
          <pc:docMk/>
          <pc:sldMk cId="3516262549" sldId="533"/>
        </pc:sldMkLst>
        <pc:spChg chg="mod">
          <ac:chgData name="אלכס גורבצ'וב" userId="8459a7c7-b354-45d8-a56f-77640536e27f" providerId="ADAL" clId="{AAF159F5-E089-4CEC-AC67-D0844431A341}" dt="2022-09-19T14:16:15.450" v="1293" actId="404"/>
          <ac:spMkLst>
            <pc:docMk/>
            <pc:sldMk cId="3516262549" sldId="533"/>
            <ac:spMk id="9" creationId="{0AD16726-3C21-C04F-83A6-F10CC5F0A22E}"/>
          </ac:spMkLst>
        </pc:spChg>
      </pc:sldChg>
      <pc:sldChg chg="modSp add mod">
        <pc:chgData name="אלכס גורבצ'וב" userId="8459a7c7-b354-45d8-a56f-77640536e27f" providerId="ADAL" clId="{AAF159F5-E089-4CEC-AC67-D0844431A341}" dt="2022-09-19T14:17:42.826" v="1307" actId="12"/>
        <pc:sldMkLst>
          <pc:docMk/>
          <pc:sldMk cId="3430542922" sldId="534"/>
        </pc:sldMkLst>
        <pc:spChg chg="mod">
          <ac:chgData name="אלכס גורבצ'וב" userId="8459a7c7-b354-45d8-a56f-77640536e27f" providerId="ADAL" clId="{AAF159F5-E089-4CEC-AC67-D0844431A341}" dt="2022-09-19T14:17:42.826" v="1307" actId="12"/>
          <ac:spMkLst>
            <pc:docMk/>
            <pc:sldMk cId="3430542922" sldId="534"/>
            <ac:spMk id="9" creationId="{0AD16726-3C21-C04F-83A6-F10CC5F0A22E}"/>
          </ac:spMkLst>
        </pc:spChg>
      </pc:sldChg>
      <pc:sldChg chg="modSp add mod">
        <pc:chgData name="אלכס גורבצ'וב" userId="8459a7c7-b354-45d8-a56f-77640536e27f" providerId="ADAL" clId="{AAF159F5-E089-4CEC-AC67-D0844431A341}" dt="2022-09-19T14:19:54.571" v="1331" actId="6549"/>
        <pc:sldMkLst>
          <pc:docMk/>
          <pc:sldMk cId="902478938" sldId="535"/>
        </pc:sldMkLst>
        <pc:spChg chg="mod">
          <ac:chgData name="אלכס גורבצ'וב" userId="8459a7c7-b354-45d8-a56f-77640536e27f" providerId="ADAL" clId="{AAF159F5-E089-4CEC-AC67-D0844431A341}" dt="2022-09-19T14:19:54.571" v="1331" actId="6549"/>
          <ac:spMkLst>
            <pc:docMk/>
            <pc:sldMk cId="902478938" sldId="535"/>
            <ac:spMk id="9" creationId="{0AD16726-3C21-C04F-83A6-F10CC5F0A22E}"/>
          </ac:spMkLst>
        </pc:spChg>
      </pc:sldChg>
      <pc:sldChg chg="add del">
        <pc:chgData name="אלכס גורבצ'וב" userId="8459a7c7-b354-45d8-a56f-77640536e27f" providerId="ADAL" clId="{AAF159F5-E089-4CEC-AC67-D0844431A341}" dt="2022-09-19T14:20:24.453" v="1333" actId="47"/>
        <pc:sldMkLst>
          <pc:docMk/>
          <pc:sldMk cId="1902854984" sldId="536"/>
        </pc:sldMkLst>
      </pc:sldChg>
      <pc:sldChg chg="modSp add mod ord">
        <pc:chgData name="אלכס גורבצ'וב" userId="8459a7c7-b354-45d8-a56f-77640536e27f" providerId="ADAL" clId="{AAF159F5-E089-4CEC-AC67-D0844431A341}" dt="2022-09-19T14:21:26.297" v="1352" actId="20577"/>
        <pc:sldMkLst>
          <pc:docMk/>
          <pc:sldMk cId="3862619015" sldId="536"/>
        </pc:sldMkLst>
        <pc:spChg chg="mod">
          <ac:chgData name="אלכס גורבצ'וב" userId="8459a7c7-b354-45d8-a56f-77640536e27f" providerId="ADAL" clId="{AAF159F5-E089-4CEC-AC67-D0844431A341}" dt="2022-09-19T14:21:26.297" v="1352" actId="20577"/>
          <ac:spMkLst>
            <pc:docMk/>
            <pc:sldMk cId="3862619015" sldId="536"/>
            <ac:spMk id="9" creationId="{0AD16726-3C21-C04F-83A6-F10CC5F0A22E}"/>
          </ac:spMkLst>
        </pc:spChg>
      </pc:sldChg>
      <pc:sldChg chg="modSp add mod">
        <pc:chgData name="אלכס גורבצ'וב" userId="8459a7c7-b354-45d8-a56f-77640536e27f" providerId="ADAL" clId="{AAF159F5-E089-4CEC-AC67-D0844431A341}" dt="2022-09-19T14:23:01.920" v="1377" actId="20577"/>
        <pc:sldMkLst>
          <pc:docMk/>
          <pc:sldMk cId="1651367478" sldId="537"/>
        </pc:sldMkLst>
        <pc:spChg chg="mod">
          <ac:chgData name="אלכס גורבצ'וב" userId="8459a7c7-b354-45d8-a56f-77640536e27f" providerId="ADAL" clId="{AAF159F5-E089-4CEC-AC67-D0844431A341}" dt="2022-09-19T14:23:01.920" v="1377" actId="20577"/>
          <ac:spMkLst>
            <pc:docMk/>
            <pc:sldMk cId="1651367478" sldId="537"/>
            <ac:spMk id="9" creationId="{0AD16726-3C21-C04F-83A6-F10CC5F0A22E}"/>
          </ac:spMkLst>
        </pc:spChg>
      </pc:sldChg>
      <pc:sldChg chg="modSp add mod">
        <pc:chgData name="אלכס גורבצ'וב" userId="8459a7c7-b354-45d8-a56f-77640536e27f" providerId="ADAL" clId="{AAF159F5-E089-4CEC-AC67-D0844431A341}" dt="2022-09-19T14:24:51.056" v="1407" actId="20577"/>
        <pc:sldMkLst>
          <pc:docMk/>
          <pc:sldMk cId="53386379" sldId="538"/>
        </pc:sldMkLst>
        <pc:spChg chg="mod">
          <ac:chgData name="אלכס גורבצ'וב" userId="8459a7c7-b354-45d8-a56f-77640536e27f" providerId="ADAL" clId="{AAF159F5-E089-4CEC-AC67-D0844431A341}" dt="2022-09-19T14:24:51.056" v="1407" actId="20577"/>
          <ac:spMkLst>
            <pc:docMk/>
            <pc:sldMk cId="53386379" sldId="538"/>
            <ac:spMk id="9" creationId="{0AD16726-3C21-C04F-83A6-F10CC5F0A22E}"/>
          </ac:spMkLst>
        </pc:spChg>
      </pc:sldChg>
      <pc:sldChg chg="modSp add mod">
        <pc:chgData name="אלכס גורבצ'וב" userId="8459a7c7-b354-45d8-a56f-77640536e27f" providerId="ADAL" clId="{AAF159F5-E089-4CEC-AC67-D0844431A341}" dt="2022-09-19T14:28:00.904" v="1479" actId="313"/>
        <pc:sldMkLst>
          <pc:docMk/>
          <pc:sldMk cId="2213370934" sldId="539"/>
        </pc:sldMkLst>
        <pc:spChg chg="mod">
          <ac:chgData name="אלכס גורבצ'וב" userId="8459a7c7-b354-45d8-a56f-77640536e27f" providerId="ADAL" clId="{AAF159F5-E089-4CEC-AC67-D0844431A341}" dt="2022-09-19T14:28:00.904" v="1479" actId="313"/>
          <ac:spMkLst>
            <pc:docMk/>
            <pc:sldMk cId="2213370934" sldId="539"/>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9/19/2022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9/19/2022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agilemanifesto.org/"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www.c-sharpcorner.com/UploadFile/d9c992/the-agile-scrum-framework/"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he-IL" sz="1200" dirty="0">
                <a:latin typeface="Arial" panose="020B0604020202020204" pitchFamily="34" charset="0"/>
                <a:cs typeface="Arial" panose="020B0604020202020204" pitchFamily="34" charset="0"/>
              </a:rPr>
              <a:t>נתמקד ונעמיק בשיטת סקראם כדוגמא ליישום מודל אג'ייל.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Team</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צוות המורכב ממספר אנשים בעלי ידע ויכולות טכנולוגיות. הצוות כולל: מפתחים, בודקים, אנשים באתר, אנשי תמיכה, מנהל מוצר, סקראם מאסטר ואנליסט עסקי.</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Sprint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 מסגרת זמן (2-4 שבועות בד"כ) בה יש להשלים את העבודה למסירה ללקוח.</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User Story</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הדרישה או התכונה ליישום נכתבת כסיפור מנקודת מבט המשתמש. ב-</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אין מסמכי דרישות ענק, אלא דרישות המוגדרות בסעיף אחד ובפורמט קבוע: בתור </a:t>
            </a:r>
            <a:r>
              <a:rPr lang="he-IL" sz="1200" i="1" dirty="0">
                <a:latin typeface="Arial" panose="020B0604020202020204" pitchFamily="34" charset="0"/>
                <a:cs typeface="Arial" panose="020B0604020202020204" pitchFamily="34" charset="0"/>
              </a:rPr>
              <a:t>תפקיד</a:t>
            </a:r>
            <a:r>
              <a:rPr lang="he-IL" sz="1200" dirty="0">
                <a:latin typeface="Arial" panose="020B0604020202020204" pitchFamily="34" charset="0"/>
                <a:cs typeface="Arial" panose="020B0604020202020204" pitchFamily="34" charset="0"/>
              </a:rPr>
              <a:t> אני רוצה </a:t>
            </a:r>
            <a:r>
              <a:rPr lang="he-IL" sz="1200" i="1" dirty="0">
                <a:latin typeface="Arial" panose="020B0604020202020204" pitchFamily="34" charset="0"/>
                <a:cs typeface="Arial" panose="020B0604020202020204" pitchFamily="34" charset="0"/>
              </a:rPr>
              <a:t>תכונה</a:t>
            </a:r>
            <a:r>
              <a:rPr lang="he-IL" sz="1200" dirty="0">
                <a:latin typeface="Arial" panose="020B0604020202020204" pitchFamily="34" charset="0"/>
                <a:cs typeface="Arial" panose="020B0604020202020204" pitchFamily="34" charset="0"/>
              </a:rPr>
              <a:t> כך שאוכל </a:t>
            </a:r>
            <a:r>
              <a:rPr lang="he-IL" sz="1200" i="1" dirty="0">
                <a:latin typeface="Arial" panose="020B0604020202020204" pitchFamily="34" charset="0"/>
                <a:cs typeface="Arial" panose="020B0604020202020204" pitchFamily="34" charset="0"/>
              </a:rPr>
              <a:t>סיבה</a:t>
            </a:r>
            <a:r>
              <a:rPr lang="he-IL" sz="1200" dirty="0">
                <a:latin typeface="Arial" panose="020B0604020202020204" pitchFamily="34" charset="0"/>
                <a:cs typeface="Arial" panose="020B0604020202020204" pitchFamily="34" charset="0"/>
              </a:rPr>
              <a:t>. דוגמא: בתור </a:t>
            </a:r>
            <a:r>
              <a:rPr lang="he-IL" sz="1200" i="1" dirty="0">
                <a:latin typeface="Arial" panose="020B0604020202020204" pitchFamily="34" charset="0"/>
                <a:cs typeface="Arial" panose="020B0604020202020204" pitchFamily="34" charset="0"/>
              </a:rPr>
              <a:t>משתמש לא רשום</a:t>
            </a:r>
            <a:r>
              <a:rPr lang="he-IL" sz="1200" dirty="0">
                <a:latin typeface="Arial" panose="020B0604020202020204" pitchFamily="34" charset="0"/>
                <a:cs typeface="Arial" panose="020B0604020202020204" pitchFamily="34" charset="0"/>
              </a:rPr>
              <a:t> אני רוצה </a:t>
            </a:r>
            <a:r>
              <a:rPr lang="he-IL" sz="1200" i="1" dirty="0">
                <a:latin typeface="Arial" panose="020B0604020202020204" pitchFamily="34" charset="0"/>
                <a:cs typeface="Arial" panose="020B0604020202020204" pitchFamily="34" charset="0"/>
              </a:rPr>
              <a:t>להירשם דרך מסך ראשי</a:t>
            </a:r>
            <a:r>
              <a:rPr lang="he-IL" sz="1200" dirty="0">
                <a:latin typeface="Arial" panose="020B0604020202020204" pitchFamily="34" charset="0"/>
                <a:cs typeface="Arial" panose="020B0604020202020204" pitchFamily="34" charset="0"/>
              </a:rPr>
              <a:t> כך שאוכל </a:t>
            </a:r>
            <a:r>
              <a:rPr lang="he-IL" sz="1200" i="1" dirty="0">
                <a:latin typeface="Arial" panose="020B0604020202020204" pitchFamily="34" charset="0"/>
                <a:cs typeface="Arial" panose="020B0604020202020204" pitchFamily="34" charset="0"/>
              </a:rPr>
              <a:t>להכנס למערכת</a:t>
            </a:r>
            <a:r>
              <a:rPr lang="he-IL" sz="1200"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56DB3F08-B098-8806-CA52-AA03B8A94EE1}"/>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71773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 דרישה שצריך לפרק כדי להתחיל לעבוד עליה. סיפורי משתמש יגזרו מתוך ה-</a:t>
            </a:r>
            <a:r>
              <a:rPr lang="en-US" sz="1200"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דוגמא: ה-</a:t>
            </a:r>
            <a:r>
              <a:rPr lang="en-US" sz="1200" dirty="0">
                <a:latin typeface="Arial" panose="020B0604020202020204" pitchFamily="34" charset="0"/>
                <a:cs typeface="Arial" panose="020B0604020202020204" pitchFamily="34" charset="0"/>
              </a:rPr>
              <a:t>Epic</a:t>
            </a:r>
            <a:r>
              <a:rPr lang="he-IL" sz="1200" dirty="0">
                <a:latin typeface="Arial" panose="020B0604020202020204" pitchFamily="34" charset="0"/>
                <a:cs typeface="Arial" panose="020B0604020202020204" pitchFamily="34" charset="0"/>
              </a:rPr>
              <a:t> הוא כמו תכנית החופשה של שנה הבאה .שבה מצהירים על הרצון לצאת לחופשה בשנה הבאה, הפרטים: איפה, מתי, עם מי, לא מוגדרים בשלב זה. כשרוצים לממש את החופשה - יוצרים את הפרטים: סיפורי המשתמש.</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Product Backlog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רשימה הדרישות (</a:t>
            </a:r>
            <a:r>
              <a:rPr lang="en-US" sz="1200"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של המוצר ממנה יגזרו סיפורי המשתמש. מנהל המוצר מתעדף אותם ליישום עתידי על פי ניהול סיכונים וצרכים עסקיים.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Sprint Backlog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הדרישות שנבחרו לביצוע מתוך צבר הדרישות לספרינט הנוכחי. צוות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מנהל סיעור מוחות וגוזר את סיפורי המשתמש מתוך הצבר למימוש בספרינט הנוכחי.</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07142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Story Point</a:t>
            </a:r>
            <a:r>
              <a:rPr lang="he-IL" sz="1200" dirty="0">
                <a:latin typeface="Arial" panose="020B0604020202020204" pitchFamily="34" charset="0"/>
                <a:cs typeface="Arial" panose="020B0604020202020204" pitchFamily="34" charset="0"/>
              </a:rPr>
              <a:t> - נקודות סיפור הן אינדיקציה כמותית למורכבות סיפור המשתמש. אומדן העבודה לסיפור משתמש נקבע בהתבסס על נקודת הסיפור. נקודת סיפור היא יחסית ולא מוחלטת. כדי לוודא שהערכתנו </a:t>
            </a:r>
          </a:p>
          <a:p>
            <a:pPr algn="r" rtl="1">
              <a:lnSpc>
                <a:spcPct val="150000"/>
              </a:lnSpc>
            </a:pPr>
            <a:r>
              <a:rPr lang="he-IL" sz="1200" dirty="0">
                <a:latin typeface="Arial" panose="020B0604020202020204" pitchFamily="34" charset="0"/>
                <a:cs typeface="Arial" panose="020B0604020202020204" pitchFamily="34" charset="0"/>
              </a:rPr>
              <a:t>והמאמצים שלנו נכונים, חשוב לבדוק שסיפורי המשתמשים אינם גדולים. כל סיפור משתמש מוקצה לנקודת סיפור המבוססת על סדרת פיבונאצ'י (1, 1, 2, 3, 5, 8, 13). ככל שהסיפור של המשתמש קטן יותר, כך יהיה מדויק יותר. ככל שהמספר גבוה יותר סיפור המשתמש מורכב יותר.</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Burn down chart</a:t>
            </a:r>
            <a:r>
              <a:rPr lang="he-IL" sz="1200" dirty="0">
                <a:latin typeface="Arial" panose="020B0604020202020204" pitchFamily="34" charset="0"/>
                <a:cs typeface="Arial" panose="020B0604020202020204" pitchFamily="34" charset="0"/>
              </a:rPr>
              <a:t> - תרשים ה-</a:t>
            </a:r>
            <a:r>
              <a:rPr lang="en-US" sz="1200" dirty="0">
                <a:latin typeface="Arial" panose="020B0604020202020204" pitchFamily="34" charset="0"/>
                <a:cs typeface="Arial" panose="020B0604020202020204" pitchFamily="34" charset="0"/>
              </a:rPr>
              <a:t>Burn down</a:t>
            </a:r>
            <a:r>
              <a:rPr lang="he-IL" sz="1200" dirty="0">
                <a:latin typeface="Arial" panose="020B0604020202020204" pitchFamily="34" charset="0"/>
                <a:cs typeface="Arial" panose="020B0604020202020204" pitchFamily="34" charset="0"/>
              </a:rPr>
              <a:t> - הוא גרף אשר מראה את המאמץ בפועל של משימות. ממחיש באופן ויזואלי את קצב ההתקדמות של הפרויקט. באמצעות גרף זה ניתן לעקוב אחרי התקדמות הספרינטים - מהגרף ניתן לגזור הערכת זמנים לסיום הפרויקט. מנהל המוצר יכול באמצעות גרף זה להעריך את כמות העבודה שנותרה להשלמת הפרויקט/המוצר כולו שכן הגרף מספק מידע על ספרינטים שבוצעו עד כה.</a:t>
            </a: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120052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Product Owner</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מנהל/בעל 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מוביל היישום שיש לפתח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האדם המייצג את צד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הסמכות הסופית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צריך להיות זמין עבור הצוות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Master</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סקראם מאסטר: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מנחה 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מוודא כי הצוות הוא פרודוקטיבי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פותר בעיות ומכשולים עבור 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מתווך בין בעל המוצר לבין הצוות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179292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Team</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צוות סקראם: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קטן 5-9 אנשים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ובודקים בכל 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בעלי מיומנויות נדרשות, על פי הדרישות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בעלי עניין מעורבים</a:t>
            </a:r>
            <a:r>
              <a:rPr lang="he-IL" sz="1200" dirty="0">
                <a:latin typeface="Arial" panose="020B0604020202020204" pitchFamily="34" charset="0"/>
                <a:cs typeface="Arial" panose="020B0604020202020204" pitchFamily="34" charset="0"/>
              </a:rPr>
              <a:t>. בעלי עניין מעורבים, אינם חלק מתהליך הפיתוח. מעורבותם חשובה לשלמות התהליך, לספק משוב שיתרום לסקירה עבור ספרינט שהסתיים ותכנון עבור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משתמשים - בעלי חשיבות גבוהה כמעורבים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בעלי עניין - מאפשרים את קיום התהליך אך לא חלק ממנו. לדוגמא: מנהלים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יועצים מומחים - מספקים מומחיות על פי דרישה. לדוגמא: אנשי </a:t>
            </a:r>
            <a:r>
              <a:rPr lang="en-US" sz="1200" dirty="0">
                <a:latin typeface="Arial" panose="020B0604020202020204" pitchFamily="34" charset="0"/>
                <a:cs typeface="Arial" panose="020B0604020202020204" pitchFamily="34" charset="0"/>
              </a:rPr>
              <a:t>DB</a:t>
            </a:r>
            <a:r>
              <a:rPr lang="he-IL" sz="1200" dirty="0">
                <a:latin typeface="Arial" panose="020B0604020202020204" pitchFamily="34" charset="0"/>
                <a:cs typeface="Arial" panose="020B0604020202020204" pitchFamily="34" charset="0"/>
              </a:rPr>
              <a:t>, אנשי אבטחת מידע וכד'.</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51626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עבור כל ספרינט מתקיים התהליך הבא</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מפגש תכנון - </a:t>
            </a:r>
            <a:r>
              <a:rPr lang="en-US" sz="1200" dirty="0">
                <a:latin typeface="Arial" panose="020B0604020202020204" pitchFamily="34" charset="0"/>
                <a:cs typeface="Arial" panose="020B0604020202020204" pitchFamily="34" charset="0"/>
              </a:rPr>
              <a:t>Planning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ביצוע משימות הספרינט - </a:t>
            </a:r>
            <a:r>
              <a:rPr lang="en-US" sz="1200" dirty="0">
                <a:latin typeface="Arial" panose="020B0604020202020204" pitchFamily="34" charset="0"/>
                <a:cs typeface="Arial" panose="020B0604020202020204" pitchFamily="34" charset="0"/>
              </a:rPr>
              <a:t>Execution of Sprint Tasks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יומית - </a:t>
            </a:r>
            <a:r>
              <a:rPr lang="en-US" sz="1200" dirty="0">
                <a:latin typeface="Arial" panose="020B0604020202020204" pitchFamily="34" charset="0"/>
                <a:cs typeface="Arial" panose="020B0604020202020204" pitchFamily="34" charset="0"/>
              </a:rPr>
              <a:t>Daily Standup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פגישת בקרה - </a:t>
            </a:r>
            <a:r>
              <a:rPr lang="en-US" sz="1200" dirty="0">
                <a:latin typeface="Arial" panose="020B0604020202020204" pitchFamily="34" charset="0"/>
                <a:cs typeface="Arial" panose="020B0604020202020204" pitchFamily="34" charset="0"/>
              </a:rPr>
              <a:t>Review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רטרוספקטיבה - </a:t>
            </a:r>
            <a:r>
              <a:rPr lang="en-US" sz="1200" dirty="0">
                <a:latin typeface="Arial" panose="020B0604020202020204" pitchFamily="34" charset="0"/>
                <a:cs typeface="Arial" panose="020B0604020202020204" pitchFamily="34" charset="0"/>
              </a:rPr>
              <a:t>Retrospective </a:t>
            </a:r>
            <a:endParaRPr lang="he-IL"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430542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מפגש תכנון - </a:t>
            </a:r>
            <a:r>
              <a:rPr lang="en-US" sz="1200" b="1" dirty="0">
                <a:latin typeface="Arial" panose="020B0604020202020204" pitchFamily="34" charset="0"/>
                <a:cs typeface="Arial" panose="020B0604020202020204" pitchFamily="34" charset="0"/>
              </a:rPr>
              <a:t>Planning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בת 8 שעות לכל היותר עבור ספרינט של חודש (4 שעות עבור ספרינט של שבועיים).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נקבעת תכולת העבודה מתוך צבר הדרישות, לספרינט הקרוב.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התכולה נקבעת בעזרת חברי הצוות על פי פיתוחים אחרונים, זמינות, ביצועי הספרינט/ים הקודמ/ים וכד'.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פירוק הצבר שנבחר למשימות, סיפורי משתמש על ידי הצוות.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90247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ביצוע משימות הספרינט - </a:t>
            </a:r>
            <a:r>
              <a:rPr lang="en-US" sz="1200" b="1" dirty="0">
                <a:latin typeface="Arial" panose="020B0604020202020204" pitchFamily="34" charset="0"/>
                <a:cs typeface="Arial" panose="020B0604020202020204" pitchFamily="34" charset="0"/>
              </a:rPr>
              <a:t>Execution of Sprint Tasks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יישום בפועל - פיתוח/בדיקות של תכולת הספרינט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ובודקים עובדים בשיתוף</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בעיה שעולה מנוטרת ע"י הסקראם מאסטר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פגישה יומית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862619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פגישה יומית - </a:t>
            </a:r>
            <a:r>
              <a:rPr lang="en-US" sz="1200" b="1" dirty="0">
                <a:latin typeface="Arial" panose="020B0604020202020204" pitchFamily="34" charset="0"/>
                <a:cs typeface="Arial" panose="020B0604020202020204" pitchFamily="34" charset="0"/>
              </a:rPr>
              <a:t>Daily Standup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צוות בת 15 דקות המתבצעת בעמידה של חברי הצוות - בעלי עניין מחויבים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מתבצעת כל יום באותה שעה ואותו מקום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חבר צוות מסביר:</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הושלם מאז הפגישה הקודמת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יושלם היום (עד הפגישה הבאה)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המכשולים העומדים בדרכו</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1651367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פגישת בקרה - </a:t>
            </a:r>
            <a:r>
              <a:rPr lang="en-US" sz="1200" b="1" dirty="0">
                <a:latin typeface="Arial" panose="020B0604020202020204" pitchFamily="34" charset="0"/>
                <a:cs typeface="Arial" panose="020B0604020202020204" pitchFamily="34" charset="0"/>
              </a:rPr>
              <a:t>Review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בסוף הספרינט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בוחנים את המוצר שהתקבל בסיום הספרינט ,ומעדכנים את צבר המוצר בהתאם (הדרישות ברשימה)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קצובה בזמן של 4 שעות עבור ספרינט של חודש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לא פורמלית במהלכה: </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 המוצר בוחן מה התבצע ומה לא</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הסקראם מדבר על שש"ש (שימור ,שיפור ,שינוי)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הסקראם מדגים את העבודה ועונה על שאלות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המשתתפים דנים על הצעדים הבאים</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5338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מהו פיתוח </a:t>
            </a:r>
            <a:r>
              <a:rPr lang="en-US" sz="1800" b="1" dirty="0">
                <a:solidFill>
                  <a:srgbClr val="92D050"/>
                </a:solidFill>
                <a:latin typeface="Arial" panose="020B0604020202020204" pitchFamily="34" charset="0"/>
                <a:cs typeface="Arial" panose="020B0604020202020204" pitchFamily="34" charset="0"/>
              </a:rPr>
              <a:t>Agile</a:t>
            </a:r>
            <a:r>
              <a:rPr lang="he-IL" sz="1800" b="1" dirty="0">
                <a:solidFill>
                  <a:srgbClr val="92D050"/>
                </a:solidFill>
                <a:latin typeface="Arial" panose="020B0604020202020204" pitchFamily="34" charset="0"/>
                <a:cs typeface="Arial" panose="020B0604020202020204" pitchFamily="34" charset="0"/>
              </a:rPr>
              <a:t>?</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Agile</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הוא מודל תוספתי נפוץ בהנדסת תוכנה. ארגונים רבים אימצו ומאמצים את המודל בצורה זו או אחרת.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 נולד כאשר קבוצה של 17 אנשים בעלי רקע במתודולוגיות פיתוח שונות ניהלו סיעור מוחות בנושא מציאת פתרון שיתכנס לזמן פיתוח מהיר יותר.</a:t>
            </a:r>
          </a:p>
          <a:p>
            <a:pPr algn="r" rtl="1">
              <a:lnSpc>
                <a:spcPct val="150000"/>
              </a:lnSpc>
            </a:pPr>
            <a:r>
              <a:rPr lang="he-IL" sz="1200" dirty="0">
                <a:latin typeface="Arial" panose="020B0604020202020204" pitchFamily="34" charset="0"/>
                <a:cs typeface="Arial" panose="020B0604020202020204" pitchFamily="34" charset="0"/>
              </a:rPr>
              <a:t>במודלים הקווים שהיו נהוגים, פיתוח תוכנה נמשך זמן רב. בזמן הפיתוח העסק/הטכנולוגיה התקדמו והפרויקט לא נתן מענה על הצרכים העסקיים, גם אם היה מסוגל לעמוד ביעדים שהוגדרו.</a:t>
            </a:r>
          </a:p>
          <a:p>
            <a:pPr algn="r" rtl="1">
              <a:lnSpc>
                <a:spcPct val="150000"/>
              </a:lnSpc>
            </a:pPr>
            <a:r>
              <a:rPr lang="he-IL" sz="1200" dirty="0">
                <a:latin typeface="Arial" panose="020B0604020202020204" pitchFamily="34" charset="0"/>
                <a:cs typeface="Arial" panose="020B0604020202020204" pitchFamily="34" charset="0"/>
              </a:rPr>
              <a:t>אותה קבוצת אלופי הטכניקות בהנדסת תוכנה מסדו יחד את התוצאה הסופית של הפגישה שלהם מה שהם כינו "מניפסט זריז".</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המודל מתמקד בפיתוח חלקים קטנים בטווחים קצרים - איטרציות</a:t>
            </a:r>
            <a:r>
              <a:rPr lang="he-IL" sz="12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363919" y="2566950"/>
            <a:ext cx="5335214" cy="3112208"/>
          </a:xfrm>
          <a:prstGeom prst="rect">
            <a:avLst/>
          </a:prstGeom>
        </p:spPr>
      </p:pic>
    </p:spTree>
    <p:extLst>
      <p:ext uri="{BB962C8B-B14F-4D97-AF65-F5344CB8AC3E}">
        <p14:creationId xmlns:p14="http://schemas.microsoft.com/office/powerpoint/2010/main" val="305146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רטרוספקטיבה - </a:t>
            </a:r>
            <a:r>
              <a:rPr lang="en-US" sz="1200" b="1" dirty="0">
                <a:latin typeface="Arial" panose="020B0604020202020204" pitchFamily="34" charset="0"/>
                <a:cs typeface="Arial" panose="020B0604020202020204" pitchFamily="34" charset="0"/>
              </a:rPr>
              <a:t>Retrospective </a:t>
            </a:r>
            <a:endParaRPr lang="he-IL"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לאחר פגישת הסקירה, ולפני פגישת התכנון של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קצובה בזמן של 3 שעות עבור ספרינט של חודש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פגישת ניתוח רשמית - שש"ש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מטרת הפגישה: שיפור תהליכי עבודה, יחסי אנוש, כלים ותהליכים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הפגישה מונחית על יד הסקראם מאסטר הדואג לשיפור מתמיד של הצוות והתהליך</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זו חשובה מאד שכן היא מהווה הזדמנות של צוות הסקראם להתייעל לקראת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קיימות מספר שיטות לקיום הפגישה - ייעול התהליך:</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התחל, עצור, המשך - שיטה פופולארית בעיקר עבור צוותים חדשים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צייר לי תמונה - טכניקה לא מילולית המאפשרת להביע רגשות ודעות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21337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2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7200" b="1" dirty="0">
                <a:solidFill>
                  <a:srgbClr val="92D050"/>
                </a:solidFill>
                <a:latin typeface="Arial" panose="020B0604020202020204" pitchFamily="34" charset="0"/>
                <a:cs typeface="Arial" panose="020B0604020202020204" pitchFamily="34" charset="0"/>
              </a:rPr>
              <a:t>מהו פיתוח </a:t>
            </a:r>
            <a:r>
              <a:rPr lang="en-US" sz="7200" b="1" dirty="0">
                <a:solidFill>
                  <a:srgbClr val="92D050"/>
                </a:solidFill>
                <a:latin typeface="Arial" panose="020B0604020202020204" pitchFamily="34" charset="0"/>
                <a:cs typeface="Arial" panose="020B0604020202020204" pitchFamily="34" charset="0"/>
              </a:rPr>
              <a:t>Agile</a:t>
            </a:r>
            <a:r>
              <a:rPr lang="he-IL" sz="7200" b="1" dirty="0">
                <a:solidFill>
                  <a:srgbClr val="92D050"/>
                </a:solidFill>
                <a:latin typeface="Arial" panose="020B0604020202020204" pitchFamily="34" charset="0"/>
                <a:cs typeface="Arial" panose="020B0604020202020204" pitchFamily="34" charset="0"/>
              </a:rPr>
              <a:t>?</a:t>
            </a:r>
            <a:endParaRPr lang="en-US" sz="7200" b="1" dirty="0">
              <a:solidFill>
                <a:srgbClr val="92D050"/>
              </a:solidFill>
              <a:latin typeface="Arial" panose="020B0604020202020204" pitchFamily="34" charset="0"/>
              <a:cs typeface="Arial" panose="020B0604020202020204" pitchFamily="34" charset="0"/>
            </a:endParaRPr>
          </a:p>
          <a:p>
            <a:pPr algn="r" rtl="1">
              <a:lnSpc>
                <a:spcPct val="150000"/>
              </a:lnSpc>
            </a:pPr>
            <a:endParaRPr lang="he-IL" sz="1200" b="1" dirty="0">
              <a:latin typeface="Arial" panose="020B0604020202020204" pitchFamily="34" charset="0"/>
              <a:cs typeface="Arial" panose="020B0604020202020204" pitchFamily="34" charset="0"/>
            </a:endParaRPr>
          </a:p>
          <a:p>
            <a:pPr algn="ctr" rtl="1">
              <a:lnSpc>
                <a:spcPct val="150000"/>
              </a:lnSpc>
            </a:pPr>
            <a:r>
              <a:rPr lang="he-IL" sz="4800" b="1" dirty="0">
                <a:latin typeface="Arial" panose="020B0604020202020204" pitchFamily="34" charset="0"/>
                <a:cs typeface="Arial" panose="020B0604020202020204" pitchFamily="34" charset="0"/>
              </a:rPr>
              <a:t>המנשר לפיתוח תוכנה אג'ילי</a:t>
            </a:r>
            <a:endParaRPr lang="he-IL" sz="4800" dirty="0">
              <a:latin typeface="Arial" panose="020B0604020202020204" pitchFamily="34" charset="0"/>
              <a:cs typeface="Arial" panose="020B0604020202020204" pitchFamily="34" charset="0"/>
            </a:endParaRPr>
          </a:p>
          <a:p>
            <a:pPr algn="ctr" rtl="1">
              <a:lnSpc>
                <a:spcPct val="150000"/>
              </a:lnSpc>
            </a:pPr>
            <a:r>
              <a:rPr lang="he-IL" sz="4400" dirty="0">
                <a:latin typeface="Arial" panose="020B0604020202020204" pitchFamily="34" charset="0"/>
                <a:cs typeface="Arial" panose="020B0604020202020204" pitchFamily="34" charset="0"/>
              </a:rPr>
              <a:t>אנו חושפים דרכים טובות יותר לפיתוח תוכנה</a:t>
            </a:r>
          </a:p>
          <a:p>
            <a:pPr algn="ctr" rtl="1">
              <a:lnSpc>
                <a:spcPct val="150000"/>
              </a:lnSpc>
            </a:pPr>
            <a:r>
              <a:rPr lang="he-IL" sz="4400" dirty="0">
                <a:latin typeface="Arial" panose="020B0604020202020204" pitchFamily="34" charset="0"/>
                <a:cs typeface="Arial" panose="020B0604020202020204" pitchFamily="34" charset="0"/>
              </a:rPr>
              <a:t>תוך עבודה ועזרה לאחרים</a:t>
            </a:r>
          </a:p>
          <a:p>
            <a:pPr algn="ctr" rtl="1">
              <a:lnSpc>
                <a:spcPct val="150000"/>
              </a:lnSpc>
            </a:pPr>
            <a:r>
              <a:rPr lang="he-IL" sz="4400" dirty="0">
                <a:latin typeface="Arial" panose="020B0604020202020204" pitchFamily="34" charset="0"/>
                <a:cs typeface="Arial" panose="020B0604020202020204" pitchFamily="34" charset="0"/>
              </a:rPr>
              <a:t>אלו הם ערכינו ועקרונותינו:</a:t>
            </a:r>
          </a:p>
          <a:p>
            <a:pPr algn="ctr" rtl="1">
              <a:lnSpc>
                <a:spcPct val="150000"/>
              </a:lnSpc>
            </a:pPr>
            <a:r>
              <a:rPr lang="he-IL" sz="4400" b="1" dirty="0">
                <a:latin typeface="Arial" panose="020B0604020202020204" pitchFamily="34" charset="0"/>
                <a:cs typeface="Arial" panose="020B0604020202020204" pitchFamily="34" charset="0"/>
              </a:rPr>
              <a:t>אנשים ויחסי גומלין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תהליכים וכלים</a:t>
            </a:r>
          </a:p>
          <a:p>
            <a:pPr algn="ctr" rtl="1">
              <a:lnSpc>
                <a:spcPct val="150000"/>
              </a:lnSpc>
            </a:pPr>
            <a:r>
              <a:rPr lang="he-IL" sz="4400" b="1" dirty="0">
                <a:latin typeface="Arial" panose="020B0604020202020204" pitchFamily="34" charset="0"/>
                <a:cs typeface="Arial" panose="020B0604020202020204" pitchFamily="34" charset="0"/>
              </a:rPr>
              <a:t>תוכנה עובדת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תיעוד מפורט</a:t>
            </a:r>
          </a:p>
          <a:p>
            <a:pPr algn="ctr" rtl="1">
              <a:lnSpc>
                <a:spcPct val="150000"/>
              </a:lnSpc>
            </a:pPr>
            <a:r>
              <a:rPr lang="he-IL" sz="4400" b="1" dirty="0">
                <a:latin typeface="Arial" panose="020B0604020202020204" pitchFamily="34" charset="0"/>
                <a:cs typeface="Arial" panose="020B0604020202020204" pitchFamily="34" charset="0"/>
              </a:rPr>
              <a:t>שיתוף פעולה עם הלקוחות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משא ומתן חוזי</a:t>
            </a:r>
          </a:p>
          <a:p>
            <a:pPr algn="ctr" rtl="1">
              <a:lnSpc>
                <a:spcPct val="150000"/>
              </a:lnSpc>
            </a:pPr>
            <a:r>
              <a:rPr lang="he-IL" sz="4400" b="1" dirty="0">
                <a:latin typeface="Arial" panose="020B0604020202020204" pitchFamily="34" charset="0"/>
                <a:cs typeface="Arial" panose="020B0604020202020204" pitchFamily="34" charset="0"/>
              </a:rPr>
              <a:t>תגובה לשינויים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מעקב אחרי התוכנית</a:t>
            </a:r>
          </a:p>
          <a:p>
            <a:pPr algn="ctr" rtl="1">
              <a:lnSpc>
                <a:spcPct val="150000"/>
              </a:lnSpc>
            </a:pPr>
            <a:r>
              <a:rPr lang="he-IL" sz="4400" dirty="0">
                <a:latin typeface="Arial" panose="020B0604020202020204" pitchFamily="34" charset="0"/>
                <a:cs typeface="Arial" panose="020B0604020202020204" pitchFamily="34" charset="0"/>
              </a:rPr>
              <a:t>כלומר, בעוד שיש ערך לפריטים בצד שמאל</a:t>
            </a:r>
          </a:p>
          <a:p>
            <a:pPr algn="ctr" rtl="1">
              <a:lnSpc>
                <a:spcPct val="150000"/>
              </a:lnSpc>
            </a:pPr>
            <a:r>
              <a:rPr lang="he-IL" sz="4400" dirty="0">
                <a:latin typeface="Arial" panose="020B0604020202020204" pitchFamily="34" charset="0"/>
                <a:cs typeface="Arial" panose="020B0604020202020204" pitchFamily="34" charset="0"/>
              </a:rPr>
              <a:t>אנחנו מעריכים יותר את הפריטים בצד ימין.</a:t>
            </a: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241216" y="2882917"/>
            <a:ext cx="5835941" cy="2480274"/>
          </a:xfrm>
          <a:prstGeom prst="rect">
            <a:avLst/>
          </a:prstGeom>
        </p:spPr>
      </p:pic>
      <p:sp>
        <p:nvSpPr>
          <p:cNvPr id="5" name="TextBox 4">
            <a:extLst>
              <a:ext uri="{FF2B5EF4-FFF2-40B4-BE49-F238E27FC236}">
                <a16:creationId xmlns:a16="http://schemas.microsoft.com/office/drawing/2014/main" id="{E3686AC7-901D-5CE5-E32D-FD25A217AA6C}"/>
              </a:ext>
            </a:extLst>
          </p:cNvPr>
          <p:cNvSpPr txBox="1"/>
          <p:nvPr/>
        </p:nvSpPr>
        <p:spPr>
          <a:xfrm>
            <a:off x="5650127" y="6102344"/>
            <a:ext cx="6097424" cy="416011"/>
          </a:xfrm>
          <a:prstGeom prst="rect">
            <a:avLst/>
          </a:prstGeom>
          <a:noFill/>
        </p:spPr>
        <p:txBody>
          <a:bodyPr wrap="square">
            <a:spAutoFit/>
          </a:bodyPr>
          <a:lstStyle/>
          <a:p>
            <a:pPr algn="ctr" rtl="1">
              <a:lnSpc>
                <a:spcPct val="150000"/>
              </a:lnSpc>
            </a:pPr>
            <a:r>
              <a:rPr lang="en-US" sz="1600" b="1" dirty="0">
                <a:latin typeface="Arial" panose="020B0604020202020204" pitchFamily="34" charset="0"/>
                <a:cs typeface="Arial" panose="020B0604020202020204" pitchFamily="34" charset="0"/>
                <a:hlinkClick r:id="rId5"/>
              </a:rPr>
              <a:t>https://agilemanifesto.org/</a:t>
            </a:r>
            <a:endParaRPr lang="he-IL"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11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הבדלים בבדיקות - </a:t>
            </a:r>
            <a:r>
              <a:rPr lang="en-US" sz="1800" b="1" dirty="0">
                <a:solidFill>
                  <a:srgbClr val="92D050"/>
                </a:solidFill>
                <a:latin typeface="Arial" panose="020B0604020202020204" pitchFamily="34" charset="0"/>
                <a:cs typeface="Arial" panose="020B0604020202020204" pitchFamily="34" charset="0"/>
              </a:rPr>
              <a:t>Agile VS Waterfall</a:t>
            </a:r>
            <a:endParaRPr lang="he-IL" sz="1800" b="1" dirty="0">
              <a:solidFill>
                <a:srgbClr val="92D050"/>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FBDBD872-B275-6D3A-BE18-5981894ABD85}"/>
              </a:ext>
            </a:extLst>
          </p:cNvPr>
          <p:cNvGraphicFramePr>
            <a:graphicFrameLocks noGrp="1"/>
          </p:cNvGraphicFramePr>
          <p:nvPr>
            <p:extLst>
              <p:ext uri="{D42A27DB-BD31-4B8C-83A1-F6EECF244321}">
                <p14:modId xmlns:p14="http://schemas.microsoft.com/office/powerpoint/2010/main" val="3425651155"/>
              </p:ext>
            </p:extLst>
          </p:nvPr>
        </p:nvGraphicFramePr>
        <p:xfrm>
          <a:off x="1145135" y="2409914"/>
          <a:ext cx="10272046" cy="4244016"/>
        </p:xfrm>
        <a:graphic>
          <a:graphicData uri="http://schemas.openxmlformats.org/drawingml/2006/table">
            <a:tbl>
              <a:tblPr firstRow="1" bandRow="1">
                <a:tableStyleId>{5C22544A-7EE6-4342-B048-85BDC9FD1C3A}</a:tableStyleId>
              </a:tblPr>
              <a:tblGrid>
                <a:gridCol w="5136023">
                  <a:extLst>
                    <a:ext uri="{9D8B030D-6E8A-4147-A177-3AD203B41FA5}">
                      <a16:colId xmlns:a16="http://schemas.microsoft.com/office/drawing/2014/main" val="1800110434"/>
                    </a:ext>
                  </a:extLst>
                </a:gridCol>
                <a:gridCol w="5136023">
                  <a:extLst>
                    <a:ext uri="{9D8B030D-6E8A-4147-A177-3AD203B41FA5}">
                      <a16:colId xmlns:a16="http://schemas.microsoft.com/office/drawing/2014/main" val="2523383849"/>
                    </a:ext>
                  </a:extLst>
                </a:gridCol>
              </a:tblGrid>
              <a:tr h="304584">
                <a:tc>
                  <a:txBody>
                    <a:bodyPr/>
                    <a:lstStyle/>
                    <a:p>
                      <a:pPr algn="ctr" rtl="1"/>
                      <a:r>
                        <a:rPr lang="he-IL" sz="1400" b="1" i="0" u="none" strike="noStrike" baseline="0" dirty="0">
                          <a:latin typeface="Arial-BoldMT"/>
                        </a:rPr>
                        <a:t>בדיקות מפל המים</a:t>
                      </a:r>
                      <a:endParaRPr lang="en-US" sz="1400" dirty="0"/>
                    </a:p>
                  </a:txBody>
                  <a:tcPr/>
                </a:tc>
                <a:tc>
                  <a:txBody>
                    <a:bodyPr/>
                    <a:lstStyle/>
                    <a:p>
                      <a:pPr algn="ctr" rtl="1"/>
                      <a:r>
                        <a:rPr lang="he-IL" sz="1400" b="1" i="0" u="none" strike="noStrike" baseline="0" dirty="0">
                          <a:latin typeface="Arial-BoldMT"/>
                        </a:rPr>
                        <a:t>בדיקות ב-</a:t>
                      </a:r>
                      <a:r>
                        <a:rPr lang="en-US" sz="1400" b="1" i="0" u="none" strike="noStrike" baseline="0" dirty="0">
                          <a:latin typeface="Arial-BoldMT"/>
                        </a:rPr>
                        <a:t>Agile</a:t>
                      </a:r>
                      <a:endParaRPr lang="en-US" sz="1400" dirty="0"/>
                    </a:p>
                  </a:txBody>
                  <a:tcPr/>
                </a:tc>
                <a:extLst>
                  <a:ext uri="{0D108BD9-81ED-4DB2-BD59-A6C34878D82A}">
                    <a16:rowId xmlns:a16="http://schemas.microsoft.com/office/drawing/2014/main" val="763714310"/>
                  </a:ext>
                </a:extLst>
              </a:tr>
              <a:tr h="385722">
                <a:tc>
                  <a:txBody>
                    <a:bodyPr/>
                    <a:lstStyle/>
                    <a:p>
                      <a:pPr algn="ctr" rtl="1"/>
                      <a:r>
                        <a:rPr lang="he-IL" sz="1100" b="0" i="0" u="none" strike="noStrike" kern="1200" baseline="0" dirty="0">
                          <a:solidFill>
                            <a:schemeClr val="dk1"/>
                          </a:solidFill>
                          <a:latin typeface="+mn-lt"/>
                          <a:ea typeface="+mn-ea"/>
                          <a:cs typeface="+mn-cs"/>
                        </a:rPr>
                        <a:t>הבדיקות יחלו בסיום הפיתוח</a:t>
                      </a:r>
                      <a:endParaRPr lang="en-US" sz="1100" dirty="0"/>
                    </a:p>
                  </a:txBody>
                  <a:tcPr/>
                </a:tc>
                <a:tc>
                  <a:txBody>
                    <a:bodyPr/>
                    <a:lstStyle/>
                    <a:p>
                      <a:pPr algn="ctr" rtl="1"/>
                      <a:r>
                        <a:rPr lang="he-IL" sz="1100" b="0" dirty="0"/>
                        <a:t>הבדיקות יחלו במקביל לפיתוח</a:t>
                      </a:r>
                      <a:endParaRPr lang="en-US" sz="1100" b="0" dirty="0"/>
                    </a:p>
                  </a:txBody>
                  <a:tcPr/>
                </a:tc>
                <a:extLst>
                  <a:ext uri="{0D108BD9-81ED-4DB2-BD59-A6C34878D82A}">
                    <a16:rowId xmlns:a16="http://schemas.microsoft.com/office/drawing/2014/main" val="1588886491"/>
                  </a:ext>
                </a:extLst>
              </a:tr>
              <a:tr h="385722">
                <a:tc>
                  <a:txBody>
                    <a:bodyPr/>
                    <a:lstStyle/>
                    <a:p>
                      <a:pPr algn="ctr" rtl="1"/>
                      <a:r>
                        <a:rPr lang="he-IL" sz="1100" b="0" i="0" u="none" strike="noStrike" kern="1200" baseline="0" dirty="0">
                          <a:solidFill>
                            <a:schemeClr val="dk1"/>
                          </a:solidFill>
                          <a:latin typeface="+mn-lt"/>
                          <a:ea typeface="+mn-ea"/>
                          <a:cs typeface="+mn-cs"/>
                        </a:rPr>
                        <a:t>התכנון נעשה פעם אחת לפני הבדיקות</a:t>
                      </a:r>
                      <a:endParaRPr lang="en-US" sz="1100" dirty="0"/>
                    </a:p>
                  </a:txBody>
                  <a:tcPr/>
                </a:tc>
                <a:tc>
                  <a:txBody>
                    <a:bodyPr/>
                    <a:lstStyle/>
                    <a:p>
                      <a:pPr algn="ctr" rtl="1"/>
                      <a:r>
                        <a:rPr lang="he-IL" sz="1100" b="0" dirty="0"/>
                        <a:t>תכנון הבדיקות מתחיל לפני הפרויקט ונמשך תוך כדי</a:t>
                      </a:r>
                      <a:endParaRPr lang="en-US" sz="1100" b="0" dirty="0"/>
                    </a:p>
                  </a:txBody>
                  <a:tcPr/>
                </a:tc>
                <a:extLst>
                  <a:ext uri="{0D108BD9-81ED-4DB2-BD59-A6C34878D82A}">
                    <a16:rowId xmlns:a16="http://schemas.microsoft.com/office/drawing/2014/main" val="3618963168"/>
                  </a:ext>
                </a:extLst>
              </a:tr>
              <a:tr h="385722">
                <a:tc>
                  <a:txBody>
                    <a:bodyPr/>
                    <a:lstStyle/>
                    <a:p>
                      <a:pPr algn="ctr" rtl="1"/>
                      <a:r>
                        <a:rPr lang="he-IL" sz="1100" b="0" i="0" u="none" strike="noStrike" kern="1200" baseline="0" dirty="0">
                          <a:solidFill>
                            <a:schemeClr val="dk1"/>
                          </a:solidFill>
                          <a:latin typeface="+mn-lt"/>
                          <a:ea typeface="+mn-ea"/>
                          <a:cs typeface="+mn-cs"/>
                        </a:rPr>
                        <a:t>תכנית הבדיקות בקושי נבדקת במהלך הפרויקט</a:t>
                      </a:r>
                      <a:endParaRPr lang="en-US" sz="1100" dirty="0"/>
                    </a:p>
                  </a:txBody>
                  <a:tcPr/>
                </a:tc>
                <a:tc>
                  <a:txBody>
                    <a:bodyPr/>
                    <a:lstStyle/>
                    <a:p>
                      <a:pPr algn="ctr" rtl="1"/>
                      <a:r>
                        <a:rPr lang="he-IL" sz="1100" b="0" dirty="0"/>
                        <a:t>תכנית הבדיקות מבוקרת אחרי כל שלב</a:t>
                      </a:r>
                      <a:endParaRPr lang="en-US" sz="1100" b="0" dirty="0"/>
                    </a:p>
                  </a:txBody>
                  <a:tcPr/>
                </a:tc>
                <a:extLst>
                  <a:ext uri="{0D108BD9-81ED-4DB2-BD59-A6C34878D82A}">
                    <a16:rowId xmlns:a16="http://schemas.microsoft.com/office/drawing/2014/main" val="2382574055"/>
                  </a:ext>
                </a:extLst>
              </a:tr>
              <a:tr h="385722">
                <a:tc>
                  <a:txBody>
                    <a:bodyPr/>
                    <a:lstStyle/>
                    <a:p>
                      <a:pPr algn="ctr" rtl="1"/>
                      <a:r>
                        <a:rPr lang="he-IL" sz="1100" b="0" i="0" u="none" strike="noStrike" kern="1200" baseline="0" dirty="0">
                          <a:solidFill>
                            <a:schemeClr val="dk1"/>
                          </a:solidFill>
                          <a:latin typeface="+mn-lt"/>
                          <a:ea typeface="+mn-ea"/>
                          <a:cs typeface="+mn-cs"/>
                        </a:rPr>
                        <a:t>חלק מהאתגר של צוות הבדיקות הוא להציע שינויים בדרישות</a:t>
                      </a:r>
                      <a:endParaRPr lang="en-US" sz="1100" dirty="0"/>
                    </a:p>
                  </a:txBody>
                  <a:tcPr/>
                </a:tc>
                <a:tc>
                  <a:txBody>
                    <a:bodyPr/>
                    <a:lstStyle/>
                    <a:p>
                      <a:pPr algn="ctr" rtl="1"/>
                      <a:r>
                        <a:rPr lang="he-IL" sz="1100" b="0" dirty="0"/>
                        <a:t>צוות הבדיקה פעיל משתתף בתהליך איסוף הדרישות</a:t>
                      </a:r>
                      <a:r>
                        <a:rPr lang="en-US" sz="1100" b="0" dirty="0"/>
                        <a:t> </a:t>
                      </a:r>
                      <a:r>
                        <a:rPr lang="he-IL" sz="1100" b="0" dirty="0"/>
                        <a:t>ולשנות את התהליך</a:t>
                      </a:r>
                      <a:endParaRPr lang="en-US" sz="1100" b="0" dirty="0"/>
                    </a:p>
                  </a:txBody>
                  <a:tcPr/>
                </a:tc>
                <a:extLst>
                  <a:ext uri="{0D108BD9-81ED-4DB2-BD59-A6C34878D82A}">
                    <a16:rowId xmlns:a16="http://schemas.microsoft.com/office/drawing/2014/main" val="3401308488"/>
                  </a:ext>
                </a:extLst>
              </a:tr>
              <a:tr h="385722">
                <a:tc>
                  <a:txBody>
                    <a:bodyPr/>
                    <a:lstStyle/>
                    <a:p>
                      <a:pPr algn="ctr" rtl="1"/>
                      <a:r>
                        <a:rPr lang="he-IL" sz="1100" dirty="0"/>
                        <a:t>מקרי בדיקה נוצרים פעם אחת עבור כל הפרויקט</a:t>
                      </a:r>
                      <a:endParaRPr lang="en-US" sz="1100" dirty="0"/>
                    </a:p>
                  </a:txBody>
                  <a:tcPr/>
                </a:tc>
                <a:tc>
                  <a:txBody>
                    <a:bodyPr/>
                    <a:lstStyle/>
                    <a:p>
                      <a:pPr algn="ctr" rtl="1"/>
                      <a:r>
                        <a:rPr lang="he-IL" sz="1100" b="0" dirty="0"/>
                        <a:t>מקרי הבדיקה נוצרים בכל שלב</a:t>
                      </a:r>
                      <a:endParaRPr lang="en-US" sz="1100" b="0" dirty="0"/>
                    </a:p>
                  </a:txBody>
                  <a:tcPr/>
                </a:tc>
                <a:extLst>
                  <a:ext uri="{0D108BD9-81ED-4DB2-BD59-A6C34878D82A}">
                    <a16:rowId xmlns:a16="http://schemas.microsoft.com/office/drawing/2014/main" val="1348825347"/>
                  </a:ext>
                </a:extLst>
              </a:tr>
              <a:tr h="385722">
                <a:tc>
                  <a:txBody>
                    <a:bodyPr/>
                    <a:lstStyle/>
                    <a:p>
                      <a:pPr algn="ctr" rtl="1"/>
                      <a:r>
                        <a:rPr lang="he-IL" sz="1100" dirty="0"/>
                        <a:t>בדיקות קבלה מבוצעות פעם אחת במסירה ללקוח</a:t>
                      </a:r>
                      <a:endParaRPr lang="en-US" sz="1100" dirty="0"/>
                    </a:p>
                  </a:txBody>
                  <a:tcPr/>
                </a:tc>
                <a:tc>
                  <a:txBody>
                    <a:bodyPr/>
                    <a:lstStyle/>
                    <a:p>
                      <a:pPr algn="ctr" rtl="1"/>
                      <a:r>
                        <a:rPr lang="he-IL" sz="1100" b="0" dirty="0"/>
                        <a:t>בדיקות קבלה ניתן לעשות לאחר כל איטרציה ע"י אנליסט בדיקות קבלה מבוצעות פעם אחת במסירה ללקוח עסקי או צוות הבדיקה. מאוחר יותר, זה נעשה על ידי הלקוח לאחר כל שחרור</a:t>
                      </a:r>
                      <a:endParaRPr lang="en-US" sz="1100" b="0" dirty="0"/>
                    </a:p>
                  </a:txBody>
                  <a:tcPr/>
                </a:tc>
                <a:extLst>
                  <a:ext uri="{0D108BD9-81ED-4DB2-BD59-A6C34878D82A}">
                    <a16:rowId xmlns:a16="http://schemas.microsoft.com/office/drawing/2014/main" val="3185123268"/>
                  </a:ext>
                </a:extLst>
              </a:tr>
              <a:tr h="385722">
                <a:tc>
                  <a:txBody>
                    <a:bodyPr/>
                    <a:lstStyle/>
                    <a:p>
                      <a:pPr algn="ctr" rtl="1"/>
                      <a:r>
                        <a:rPr lang="he-IL" sz="1100" dirty="0"/>
                        <a:t>צוותי הבדיקה וצוותי הפיתוח מופרדים בגבול ברור. יש ביניהם תקשורת קפדנית ורשמית</a:t>
                      </a:r>
                      <a:endParaRPr lang="en-US" sz="1100" dirty="0"/>
                    </a:p>
                  </a:txBody>
                  <a:tcPr/>
                </a:tc>
                <a:tc>
                  <a:txBody>
                    <a:bodyPr/>
                    <a:lstStyle/>
                    <a:p>
                      <a:pPr algn="ctr" rtl="1"/>
                      <a:r>
                        <a:rPr lang="he-IL" sz="1100" b="0" dirty="0"/>
                        <a:t>צוותי הבדיקה וצוותי הפיתוח משולבים כצוות אחד וקיימת תקשורת חופשית ביניהם</a:t>
                      </a:r>
                      <a:endParaRPr lang="en-US" sz="1100" b="0" dirty="0"/>
                    </a:p>
                  </a:txBody>
                  <a:tcPr/>
                </a:tc>
                <a:extLst>
                  <a:ext uri="{0D108BD9-81ED-4DB2-BD59-A6C34878D82A}">
                    <a16:rowId xmlns:a16="http://schemas.microsoft.com/office/drawing/2014/main" val="1313076213"/>
                  </a:ext>
                </a:extLst>
              </a:tr>
              <a:tr h="385722">
                <a:tc>
                  <a:txBody>
                    <a:bodyPr/>
                    <a:lstStyle/>
                    <a:p>
                      <a:pPr algn="ctr" rtl="1"/>
                      <a:r>
                        <a:rPr lang="he-IL" sz="1100" dirty="0"/>
                        <a:t>תיעוד הבדיקות מקיף</a:t>
                      </a:r>
                      <a:endParaRPr lang="en-US" sz="1100" dirty="0"/>
                    </a:p>
                  </a:txBody>
                  <a:tcPr/>
                </a:tc>
                <a:tc>
                  <a:txBody>
                    <a:bodyPr/>
                    <a:lstStyle/>
                    <a:p>
                      <a:pPr algn="ctr" rtl="1"/>
                      <a:r>
                        <a:rPr lang="he-IL" sz="1100" b="0" dirty="0"/>
                        <a:t>תיעוד הבדיקה נעשית רק במידה הדרושה</a:t>
                      </a:r>
                      <a:endParaRPr lang="en-US" sz="1100" b="0" dirty="0"/>
                    </a:p>
                  </a:txBody>
                  <a:tcPr/>
                </a:tc>
                <a:extLst>
                  <a:ext uri="{0D108BD9-81ED-4DB2-BD59-A6C34878D82A}">
                    <a16:rowId xmlns:a16="http://schemas.microsoft.com/office/drawing/2014/main" val="3949277369"/>
                  </a:ext>
                </a:extLst>
              </a:tr>
              <a:tr h="385722">
                <a:tc>
                  <a:txBody>
                    <a:bodyPr/>
                    <a:lstStyle/>
                    <a:p>
                      <a:pPr algn="ctr" rtl="1"/>
                      <a:r>
                        <a:rPr lang="he-IL" sz="1100" dirty="0"/>
                        <a:t>האומדנים והבדיקות של הבדיקות הם לעתים קרובות באחריותו של מנהל הבדיקה</a:t>
                      </a:r>
                      <a:endParaRPr lang="en-US" sz="1100" dirty="0"/>
                    </a:p>
                  </a:txBody>
                  <a:tcPr/>
                </a:tc>
                <a:tc>
                  <a:txBody>
                    <a:bodyPr/>
                    <a:lstStyle/>
                    <a:p>
                      <a:pPr algn="ctr" rtl="1"/>
                      <a:r>
                        <a:rPr lang="he-IL" sz="1100" b="0" dirty="0"/>
                        <a:t>אומדני הבדיקות והקצאות הם באחריות משותפת של הצוות כולו במתן האומדנים ובחירת המשימות שלהם</a:t>
                      </a:r>
                      <a:endParaRPr lang="en-US" sz="1100" b="0" dirty="0"/>
                    </a:p>
                  </a:txBody>
                  <a:tcPr/>
                </a:tc>
                <a:extLst>
                  <a:ext uri="{0D108BD9-81ED-4DB2-BD59-A6C34878D82A}">
                    <a16:rowId xmlns:a16="http://schemas.microsoft.com/office/drawing/2014/main" val="1126784604"/>
                  </a:ext>
                </a:extLst>
              </a:tr>
              <a:tr h="385722">
                <a:tc>
                  <a:txBody>
                    <a:bodyPr/>
                    <a:lstStyle/>
                    <a:p>
                      <a:pPr algn="ctr" rtl="1"/>
                      <a:r>
                        <a:rPr lang="he-IL" sz="1100" dirty="0"/>
                        <a:t>בדיקות רגרסיה נעשות לעיתים רחוקות, והיא כרוכה בביצוע של כל מקרי הבדיקה</a:t>
                      </a:r>
                      <a:endParaRPr lang="en-US" sz="1100" dirty="0"/>
                    </a:p>
                  </a:txBody>
                  <a:tcPr/>
                </a:tc>
                <a:tc>
                  <a:txBody>
                    <a:bodyPr/>
                    <a:lstStyle/>
                    <a:p>
                      <a:pPr algn="ctr" rtl="1"/>
                      <a:r>
                        <a:rPr lang="he-IL" sz="1100" b="0" dirty="0"/>
                        <a:t>בדיקות רגרסיה נעשות לאחר כל איטרציה והיא כוללת רק את מקרי הבדיקה הנדרשים</a:t>
                      </a:r>
                      <a:endParaRPr lang="en-US" sz="1100" b="0" dirty="0"/>
                    </a:p>
                  </a:txBody>
                  <a:tcPr/>
                </a:tc>
                <a:extLst>
                  <a:ext uri="{0D108BD9-81ED-4DB2-BD59-A6C34878D82A}">
                    <a16:rowId xmlns:a16="http://schemas.microsoft.com/office/drawing/2014/main" val="1772276020"/>
                  </a:ext>
                </a:extLst>
              </a:tr>
            </a:tbl>
          </a:graphicData>
        </a:graphic>
      </p:graphicFrame>
    </p:spTree>
    <p:extLst>
      <p:ext uri="{BB962C8B-B14F-4D97-AF65-F5344CB8AC3E}">
        <p14:creationId xmlns:p14="http://schemas.microsoft.com/office/powerpoint/2010/main" val="409007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שיטות ב-</a:t>
            </a:r>
            <a:r>
              <a:rPr lang="en-US" sz="1800" b="1" dirty="0">
                <a:solidFill>
                  <a:srgbClr val="92D050"/>
                </a:solidFill>
                <a:latin typeface="Arial" panose="020B0604020202020204" pitchFamily="34" charset="0"/>
                <a:cs typeface="Arial" panose="020B0604020202020204" pitchFamily="34" charset="0"/>
              </a:rPr>
              <a:t>Agile</a:t>
            </a:r>
          </a:p>
          <a:p>
            <a:pPr algn="r" rtl="1">
              <a:lnSpc>
                <a:spcPct val="150000"/>
              </a:lnSpc>
            </a:pPr>
            <a:r>
              <a:rPr lang="he-IL" sz="1200" dirty="0">
                <a:latin typeface="Arial" panose="020B0604020202020204" pitchFamily="34" charset="0"/>
                <a:cs typeface="Arial" panose="020B0604020202020204" pitchFamily="34" charset="0"/>
              </a:rPr>
              <a:t>קיימות מספר שיטות ליישום מודל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Scrum </a:t>
            </a:r>
            <a:r>
              <a:rPr lang="he-IL" sz="1200" dirty="0">
                <a:latin typeface="Arial" panose="020B0604020202020204" pitchFamily="34" charset="0"/>
                <a:cs typeface="Arial" panose="020B0604020202020204" pitchFamily="34" charset="0"/>
              </a:rPr>
              <a:t> - סקראם</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Kanban </a:t>
            </a:r>
            <a:r>
              <a:rPr lang="he-IL" sz="1200" dirty="0">
                <a:latin typeface="Arial" panose="020B0604020202020204" pitchFamily="34" charset="0"/>
                <a:cs typeface="Arial" panose="020B0604020202020204" pitchFamily="34" charset="0"/>
              </a:rPr>
              <a:t> - קנבן</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Lean </a:t>
            </a:r>
            <a:r>
              <a:rPr lang="he-IL" sz="1200" dirty="0">
                <a:latin typeface="Arial" panose="020B0604020202020204" pitchFamily="34" charset="0"/>
                <a:cs typeface="Arial" panose="020B0604020202020204" pitchFamily="34" charset="0"/>
              </a:rPr>
              <a:t> - ניהול רזה</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EX </a:t>
            </a:r>
            <a:r>
              <a:rPr lang="he-IL" sz="1200" dirty="0">
                <a:latin typeface="Arial" panose="020B0604020202020204" pitchFamily="34" charset="0"/>
                <a:cs typeface="Arial" panose="020B0604020202020204" pitchFamily="34" charset="0"/>
              </a:rPr>
              <a:t> - תכנות אקסטרים</a:t>
            </a:r>
          </a:p>
        </p:txBody>
      </p:sp>
      <p:pic>
        <p:nvPicPr>
          <p:cNvPr id="1026" name="Picture 2" descr="Agile Testing -">
            <a:extLst>
              <a:ext uri="{FF2B5EF4-FFF2-40B4-BE49-F238E27FC236}">
                <a16:creationId xmlns:a16="http://schemas.microsoft.com/office/drawing/2014/main" id="{277090CD-E429-5FAB-C1DE-D6A777D4E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540" y="1589404"/>
            <a:ext cx="6181725"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750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he-IL" sz="1200" dirty="0">
                <a:latin typeface="Arial" panose="020B0604020202020204" pitchFamily="34" charset="0"/>
                <a:cs typeface="Arial" panose="020B0604020202020204" pitchFamily="34" charset="0"/>
              </a:rPr>
              <a:t>המונח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נחשב כשם נרדף ל-</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 למרות שהוא מייצג רק שיטה אחת של המודל.</a:t>
            </a:r>
          </a:p>
          <a:p>
            <a:pPr algn="r" rtl="1">
              <a:lnSpc>
                <a:spcPct val="150000"/>
              </a:lnSpc>
            </a:pPr>
            <a:r>
              <a:rPr lang="he-IL" sz="1200" dirty="0">
                <a:latin typeface="Arial" panose="020B0604020202020204" pitchFamily="34" charset="0"/>
                <a:cs typeface="Arial" panose="020B0604020202020204" pitchFamily="34" charset="0"/>
              </a:rPr>
              <a:t>המילה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מגיעה מעולם הרוגבי. מקום בו השחקנים מצטופפים יחד ודוחפים את היריבים. לכל שחקן יש תפקיד מוגדר בעמדתו והוא יכול לשחק הן מתקפית והן הגנתית בהתאם לדרישת המצב, כשהכדור יוצא מהמגרש - מתחילים את המשחק מחדש.</a:t>
            </a:r>
          </a:p>
          <a:p>
            <a:pPr algn="r" rtl="1">
              <a:lnSpc>
                <a:spcPct val="150000"/>
              </a:lnSpc>
            </a:pPr>
            <a:r>
              <a:rPr lang="he-IL" sz="1200" dirty="0">
                <a:latin typeface="Arial" panose="020B0604020202020204" pitchFamily="34" charset="0"/>
                <a:cs typeface="Arial" panose="020B0604020202020204" pitchFamily="34" charset="0"/>
              </a:rPr>
              <a:t>צוותים מוסמכים המתנהלים עצמאית. שלושה תפקידים ספציפיים המוגדרים היטב. תפקידים אלה כוללים: </a:t>
            </a:r>
            <a:r>
              <a:rPr lang="he-IL" sz="1200" b="1" dirty="0">
                <a:latin typeface="Arial" panose="020B0604020202020204" pitchFamily="34" charset="0"/>
                <a:cs typeface="Arial" panose="020B0604020202020204" pitchFamily="34" charset="0"/>
              </a:rPr>
              <a:t>מנהל מוצר, סקראם מאסטר וצוות פיתוח המורכב</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משילוב של מתכנתים בודקים. בעלי תפקידים אלו פועלים יחד במרווחי זמן קצרים הנקראים </a:t>
            </a:r>
            <a:r>
              <a:rPr lang="he-IL" sz="1200" b="1" dirty="0">
                <a:latin typeface="Arial" panose="020B0604020202020204" pitchFamily="34" charset="0"/>
                <a:cs typeface="Arial" panose="020B0604020202020204" pitchFamily="34" charset="0"/>
              </a:rPr>
              <a:t>ספרינטים</a:t>
            </a:r>
            <a:r>
              <a:rPr lang="he-IL" sz="12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303668" y="2369331"/>
            <a:ext cx="5214922" cy="3503776"/>
          </a:xfrm>
          <a:prstGeom prst="rect">
            <a:avLst/>
          </a:prstGeom>
        </p:spPr>
      </p:pic>
      <p:sp>
        <p:nvSpPr>
          <p:cNvPr id="5" name="TextBox 4">
            <a:extLst>
              <a:ext uri="{FF2B5EF4-FFF2-40B4-BE49-F238E27FC236}">
                <a16:creationId xmlns:a16="http://schemas.microsoft.com/office/drawing/2014/main" id="{61BE9EA2-79D7-5DE1-685B-28D6EE4B4226}"/>
              </a:ext>
            </a:extLst>
          </p:cNvPr>
          <p:cNvSpPr txBox="1"/>
          <p:nvPr/>
        </p:nvSpPr>
        <p:spPr>
          <a:xfrm>
            <a:off x="5834641" y="5193145"/>
            <a:ext cx="6097424" cy="307777"/>
          </a:xfrm>
          <a:prstGeom prst="rect">
            <a:avLst/>
          </a:prstGeom>
          <a:noFill/>
        </p:spPr>
        <p:txBody>
          <a:bodyPr wrap="square">
            <a:spAutoFit/>
          </a:bodyPr>
          <a:lstStyle/>
          <a:p>
            <a:r>
              <a:rPr lang="en-US" sz="1400" dirty="0">
                <a:hlinkClick r:id="rId5"/>
              </a:rPr>
              <a:t>https://www.c-sharpcorner.com/UploadFile/d9c992/the-agile-scrum-framework/</a:t>
            </a:r>
            <a:endParaRPr lang="en-US" sz="1400" dirty="0"/>
          </a:p>
        </p:txBody>
      </p:sp>
    </p:spTree>
    <p:extLst>
      <p:ext uri="{BB962C8B-B14F-4D97-AF65-F5344CB8AC3E}">
        <p14:creationId xmlns:p14="http://schemas.microsoft.com/office/powerpoint/2010/main" val="83678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Kanban</a:t>
            </a:r>
          </a:p>
          <a:p>
            <a:pPr algn="r" rtl="1">
              <a:lnSpc>
                <a:spcPct val="150000"/>
              </a:lnSpc>
            </a:pPr>
            <a:r>
              <a:rPr lang="en-US" sz="1200" dirty="0">
                <a:latin typeface="Arial" panose="020B0604020202020204" pitchFamily="34" charset="0"/>
                <a:cs typeface="Arial" panose="020B0604020202020204" pitchFamily="34" charset="0"/>
              </a:rPr>
              <a:t>Kanban</a:t>
            </a:r>
            <a:r>
              <a:rPr lang="he-IL" sz="1200" dirty="0">
                <a:latin typeface="Arial" panose="020B0604020202020204" pitchFamily="34" charset="0"/>
                <a:cs typeface="Arial" panose="020B0604020202020204" pitchFamily="34" charset="0"/>
              </a:rPr>
              <a:t> הוא מונח יפני שמשמעותו "כרטיס". מטרת הכרטיסים היא הדמיה חזותית של התהליך. כל חבר צוות מודע לעבודה שיש לבצע באמצעות עזרים חזותיים אלה. הצוותים משתמשים בכרטיסי </a:t>
            </a:r>
            <a:r>
              <a:rPr lang="en-US" sz="1200" dirty="0">
                <a:latin typeface="Arial" panose="020B0604020202020204" pitchFamily="34" charset="0"/>
                <a:cs typeface="Arial" panose="020B0604020202020204" pitchFamily="34" charset="0"/>
              </a:rPr>
              <a:t>Kanban</a:t>
            </a:r>
            <a:r>
              <a:rPr lang="he-IL" sz="1200" dirty="0">
                <a:latin typeface="Arial" panose="020B0604020202020204" pitchFamily="34" charset="0"/>
                <a:cs typeface="Arial" panose="020B0604020202020204" pitchFamily="34" charset="0"/>
              </a:rPr>
              <a:t> למסירה. בדומה לסקראם </a:t>
            </a:r>
            <a:r>
              <a:rPr lang="en-US" sz="1200" dirty="0">
                <a:latin typeface="Arial" panose="020B0604020202020204" pitchFamily="34" charset="0"/>
                <a:cs typeface="Arial" panose="020B0604020202020204" pitchFamily="34" charset="0"/>
              </a:rPr>
              <a:t>Kanban</a:t>
            </a:r>
            <a:r>
              <a:rPr lang="he-IL" sz="1200" dirty="0">
                <a:latin typeface="Arial" panose="020B0604020202020204" pitchFamily="34" charset="0"/>
                <a:cs typeface="Arial" panose="020B0604020202020204" pitchFamily="34" charset="0"/>
              </a:rPr>
              <a:t> גם עוזר לצוותים לעבוד ביעילות ומקדם צוותים המנוהלים עצמית.</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735652" y="2226366"/>
            <a:ext cx="4591747" cy="3793375"/>
          </a:xfrm>
          <a:prstGeom prst="rect">
            <a:avLst/>
          </a:prstGeom>
        </p:spPr>
      </p:pic>
    </p:spTree>
    <p:extLst>
      <p:ext uri="{BB962C8B-B14F-4D97-AF65-F5344CB8AC3E}">
        <p14:creationId xmlns:p14="http://schemas.microsoft.com/office/powerpoint/2010/main" val="314566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רזה (</a:t>
            </a:r>
            <a:r>
              <a:rPr lang="en-US" sz="1800" b="1" dirty="0">
                <a:solidFill>
                  <a:srgbClr val="92D050"/>
                </a:solidFill>
                <a:latin typeface="Arial" panose="020B0604020202020204" pitchFamily="34" charset="0"/>
                <a:cs typeface="Arial" panose="020B0604020202020204" pitchFamily="34" charset="0"/>
              </a:rPr>
              <a:t>Lean</a:t>
            </a:r>
            <a:r>
              <a:rPr lang="he-IL" sz="1800" b="1" dirty="0">
                <a:solidFill>
                  <a:srgbClr val="92D050"/>
                </a:solidFill>
                <a:latin typeface="Arial" panose="020B0604020202020204" pitchFamily="34" charset="0"/>
                <a:cs typeface="Arial" panose="020B0604020202020204" pitchFamily="34" charset="0"/>
              </a:rPr>
              <a:t>)</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ניהול רזה</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Lean</a:t>
            </a:r>
            <a:r>
              <a:rPr lang="he-IL" sz="1200" dirty="0">
                <a:latin typeface="Arial" panose="020B0604020202020204" pitchFamily="34" charset="0"/>
                <a:cs typeface="Arial" panose="020B0604020202020204" pitchFamily="34" charset="0"/>
              </a:rPr>
              <a:t>) - הוא פילוסופיה המתמקדת בהפחתת הפסולת - מקסימום ערך עבור הלקוח, במינימום משאבים. פיתוח תוכנה רזה יכול לשמש בכל פרויקט על ידי יישום שבעה עקרונות: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ביטול בזבוז</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הגברת למידה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מאוחרת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מסירה מהירה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צוותים מוסמכים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יושרה מובנית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מבט על התמונה המלאה</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735652" y="2418709"/>
            <a:ext cx="4591747" cy="3408688"/>
          </a:xfrm>
          <a:prstGeom prst="rect">
            <a:avLst/>
          </a:prstGeom>
        </p:spPr>
      </p:pic>
    </p:spTree>
    <p:extLst>
      <p:ext uri="{BB962C8B-B14F-4D97-AF65-F5344CB8AC3E}">
        <p14:creationId xmlns:p14="http://schemas.microsoft.com/office/powerpoint/2010/main" val="335434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Agile</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XP - Extreme Programming</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צוותי </a:t>
            </a:r>
            <a:r>
              <a:rPr lang="en-US" sz="1200" dirty="0">
                <a:latin typeface="Arial" panose="020B0604020202020204" pitchFamily="34" charset="0"/>
                <a:cs typeface="Arial" panose="020B0604020202020204" pitchFamily="34" charset="0"/>
              </a:rPr>
              <a:t>XP</a:t>
            </a:r>
            <a:r>
              <a:rPr lang="he-IL" sz="1200" dirty="0">
                <a:latin typeface="Arial" panose="020B0604020202020204" pitchFamily="34" charset="0"/>
                <a:cs typeface="Arial" panose="020B0604020202020204" pitchFamily="34" charset="0"/>
              </a:rPr>
              <a:t> משתפים פעולה עם צוותים עסקיים ומתכנתים עמיתים על בסיס קבוע ומתחילים לבנות קוד מהיום הראשון. המיקוד הוא על עבודה "פנים אל פנים" ככל האפשר ובעזרת עזרים חזותיים אחרים.</a:t>
            </a:r>
          </a:p>
          <a:p>
            <a:pPr algn="r" rtl="1">
              <a:lnSpc>
                <a:spcPct val="150000"/>
              </a:lnSpc>
            </a:pPr>
            <a:r>
              <a:rPr lang="he-IL" sz="1200" dirty="0">
                <a:latin typeface="Arial" panose="020B0604020202020204" pitchFamily="34" charset="0"/>
                <a:cs typeface="Arial" panose="020B0604020202020204" pitchFamily="34" charset="0"/>
              </a:rPr>
              <a:t>מתכנתי </a:t>
            </a:r>
            <a:r>
              <a:rPr lang="en-US" sz="1200" dirty="0">
                <a:latin typeface="Arial" panose="020B0604020202020204" pitchFamily="34" charset="0"/>
                <a:cs typeface="Arial" panose="020B0604020202020204" pitchFamily="34" charset="0"/>
              </a:rPr>
              <a:t>XP</a:t>
            </a:r>
            <a:r>
              <a:rPr lang="he-IL" sz="1200" dirty="0">
                <a:latin typeface="Arial" panose="020B0604020202020204" pitchFamily="34" charset="0"/>
                <a:cs typeface="Arial" panose="020B0604020202020204" pitchFamily="34" charset="0"/>
              </a:rPr>
              <a:t> מפתחים ומקבלים משוב מהיום הראשון. המשוב מסייע לצוות לשפר ולייצר איכות עבודה טובה יותר.</a:t>
            </a:r>
          </a:p>
          <a:p>
            <a:pPr algn="r" rtl="1">
              <a:lnSpc>
                <a:spcPct val="150000"/>
              </a:lnSpc>
            </a:pPr>
            <a:r>
              <a:rPr lang="he-IL" sz="1200" dirty="0">
                <a:latin typeface="Arial" panose="020B0604020202020204" pitchFamily="34" charset="0"/>
                <a:cs typeface="Arial" panose="020B0604020202020204" pitchFamily="34" charset="0"/>
              </a:rPr>
              <a:t>עבודת צוות - שיתוף דעות, למידה וצמיחה, הערכה הדדית.</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616010" y="2893796"/>
            <a:ext cx="4826226" cy="2584058"/>
          </a:xfrm>
          <a:prstGeom prst="rect">
            <a:avLst/>
          </a:prstGeom>
        </p:spPr>
      </p:pic>
    </p:spTree>
    <p:extLst>
      <p:ext uri="{BB962C8B-B14F-4D97-AF65-F5344CB8AC3E}">
        <p14:creationId xmlns:p14="http://schemas.microsoft.com/office/powerpoint/2010/main" val="161125462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4262</TotalTime>
  <Words>1610</Words>
  <Application>Microsoft Office PowerPoint</Application>
  <PresentationFormat>Widescreen</PresentationFormat>
  <Paragraphs>180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Arial-BoldMT</vt:lpstr>
      <vt:lpstr>Calibri</vt:lpstr>
      <vt:lpstr>Calibri Light</vt:lpstr>
      <vt:lpstr>Sagona ExtraLight</vt:lpstr>
      <vt:lpstr>Speak Pro</vt:lpstr>
      <vt:lpstr>Wingdings</vt:lpstr>
      <vt:lpstr>Office Theme</vt:lpstr>
      <vt:lpstr>QA בודק תוכנה</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25</cp:revision>
  <dcterms:created xsi:type="dcterms:W3CDTF">2022-03-07T11:44:47Z</dcterms:created>
  <dcterms:modified xsi:type="dcterms:W3CDTF">2022-09-19T14:28:02Z</dcterms:modified>
</cp:coreProperties>
</file>